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panose="020B0604020202020204" charset="0"/>
      <p:regular r:id="rId17"/>
    </p:embeddedFont>
    <p:embeddedFont>
      <p:font typeface="Calibri" panose="020F0502020204030204" pitchFamily="34" charset="0"/>
      <p:regular r:id="rId18"/>
      <p:bold r:id="rId19"/>
      <p:italic r:id="rId20"/>
      <p:boldItalic r:id="rId21"/>
    </p:embeddedFont>
    <p:embeddedFont>
      <p:font typeface="Poppins" panose="00000500000000000000" pitchFamily="2" charset="0"/>
      <p:regular r:id="rId22"/>
      <p:bold r:id="rId23"/>
      <p:italic r:id="rId24"/>
      <p:boldItalic r:id="rId25"/>
    </p:embeddedFont>
    <p:embeddedFont>
      <p:font typeface="Poppins Bold" panose="00000800000000000000" charset="0"/>
      <p:regular r:id="rId26"/>
    </p:embeddedFont>
    <p:embeddedFont>
      <p:font typeface="Poppins Semi-Bold" panose="020B0604020202020204" charset="0"/>
      <p:regular r:id="rId27"/>
    </p:embeddedFont>
    <p:embeddedFont>
      <p:font typeface="Roboto" panose="02000000000000000000" pitchFamily="2"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4367" autoAdjust="0"/>
  </p:normalViewPr>
  <p:slideViewPr>
    <p:cSldViewPr>
      <p:cViewPr varScale="1">
        <p:scale>
          <a:sx n="34" d="100"/>
          <a:sy n="34" d="100"/>
        </p:scale>
        <p:origin x="126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124AB-DD68-4A8B-9DF8-03099FB58059}"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D0D47-3BFD-46EF-A443-0BC2B8CAC582}" type="slidenum">
              <a:rPr lang="en-US" smtClean="0"/>
              <a:t>‹#›</a:t>
            </a:fld>
            <a:endParaRPr lang="en-US"/>
          </a:p>
        </p:txBody>
      </p:sp>
    </p:spTree>
    <p:extLst>
      <p:ext uri="{BB962C8B-B14F-4D97-AF65-F5344CB8AC3E}">
        <p14:creationId xmlns:p14="http://schemas.microsoft.com/office/powerpoint/2010/main" val="3260755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4D0D47-3BFD-46EF-A443-0BC2B8CAC582}" type="slidenum">
              <a:rPr lang="en-US" smtClean="0"/>
              <a:t>3</a:t>
            </a:fld>
            <a:endParaRPr lang="en-US"/>
          </a:p>
        </p:txBody>
      </p:sp>
    </p:spTree>
    <p:extLst>
      <p:ext uri="{BB962C8B-B14F-4D97-AF65-F5344CB8AC3E}">
        <p14:creationId xmlns:p14="http://schemas.microsoft.com/office/powerpoint/2010/main" val="2281651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0" i="0" dirty="0">
                <a:solidFill>
                  <a:srgbClr val="3C4043"/>
                </a:solidFill>
                <a:effectLst/>
                <a:latin typeface="Roboto" panose="02000000000000000000" pitchFamily="2" charset="0"/>
              </a:rPr>
              <a:t>- **מסך כניסה:** הלקוח מקיים אינטראקציה עם המערכת על ידי גישה למסך התחברות באפליקציית החזית, אשר פותחה באמצעות </a:t>
            </a:r>
            <a:r>
              <a:rPr lang="en-US" b="0" i="0" dirty="0">
                <a:solidFill>
                  <a:srgbClr val="3C4043"/>
                </a:solidFill>
                <a:effectLst/>
                <a:latin typeface="Roboto" panose="02000000000000000000" pitchFamily="2" charset="0"/>
              </a:rPr>
              <a:t>React. </a:t>
            </a:r>
            <a:r>
              <a:rPr lang="he-IL" b="0" i="0" dirty="0">
                <a:solidFill>
                  <a:srgbClr val="3C4043"/>
                </a:solidFill>
                <a:effectLst/>
                <a:latin typeface="Roboto" panose="02000000000000000000" pitchFamily="2" charset="0"/>
              </a:rPr>
              <a:t>מסך זה אוסף את האישורים של הלקוח (שם משתמש וסיסמה) ושולח אותם בצורה מאובטחת ל-</a:t>
            </a:r>
            <a:r>
              <a:rPr lang="en-US" b="0" i="0" dirty="0">
                <a:solidFill>
                  <a:srgbClr val="3C4043"/>
                </a:solidFill>
                <a:effectLst/>
                <a:latin typeface="Roboto" panose="02000000000000000000" pitchFamily="2" charset="0"/>
              </a:rPr>
              <a:t>backend </a:t>
            </a:r>
            <a:r>
              <a:rPr lang="he-IL" b="0" i="0">
                <a:solidFill>
                  <a:srgbClr val="3C4043"/>
                </a:solidFill>
                <a:effectLst/>
                <a:latin typeface="Roboto" panose="02000000000000000000" pitchFamily="2" charset="0"/>
              </a:rPr>
              <a:t>לצורך אימות.</a:t>
            </a:r>
            <a:endParaRPr lang="he-IL"/>
          </a:p>
        </p:txBody>
      </p:sp>
      <p:sp>
        <p:nvSpPr>
          <p:cNvPr id="4" name="מציין מיקום של מספר שקופית 3"/>
          <p:cNvSpPr>
            <a:spLocks noGrp="1"/>
          </p:cNvSpPr>
          <p:nvPr>
            <p:ph type="sldNum" sz="quarter" idx="5"/>
          </p:nvPr>
        </p:nvSpPr>
        <p:spPr/>
        <p:txBody>
          <a:bodyPr/>
          <a:lstStyle/>
          <a:p>
            <a:fld id="{934D0D47-3BFD-46EF-A443-0BC2B8CAC582}" type="slidenum">
              <a:rPr lang="en-US" smtClean="0"/>
              <a:t>7</a:t>
            </a:fld>
            <a:endParaRPr lang="en-US"/>
          </a:p>
        </p:txBody>
      </p:sp>
    </p:spTree>
    <p:extLst>
      <p:ext uri="{BB962C8B-B14F-4D97-AF65-F5344CB8AC3E}">
        <p14:creationId xmlns:p14="http://schemas.microsoft.com/office/powerpoint/2010/main" val="223618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txBody>
            <a:bodyPr/>
            <a:lstStyle/>
            <a:p>
              <a:endParaRPr lang="en-US"/>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txBody>
          <a:bodyPr/>
          <a:lstStyle/>
          <a:p>
            <a:endParaRPr lang="en-US"/>
          </a:p>
        </p:txBody>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txBody>
            <a:bodyPr/>
            <a:lstStyle/>
            <a:p>
              <a:endParaRPr lang="en-US"/>
            </a:p>
          </p:txBody>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txBody>
            <a:bodyPr/>
            <a:lstStyle/>
            <a:p>
              <a:endParaRPr lang="en-US"/>
            </a:p>
          </p:txBody>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txBody>
          <a:bodyPr/>
          <a:lstStyle/>
          <a:p>
            <a:endParaRPr lang="en-US"/>
          </a:p>
        </p:txBody>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txBody>
            <a:bodyPr/>
            <a:lstStyle/>
            <a:p>
              <a:endParaRPr lang="en-US"/>
            </a:p>
          </p:txBody>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a:grpSpLocks noChangeAspect="1"/>
          </p:cNvGrpSpPr>
          <p:nvPr/>
        </p:nvGrpSpPr>
        <p:grpSpPr>
          <a:xfrm>
            <a:off x="10819302"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51289" r="-51289"/>
              </a:stretch>
            </a:blipFill>
          </p:spPr>
          <p:txBody>
            <a:bodyPr/>
            <a:lstStyle/>
            <a:p>
              <a:endParaRPr lang="en-US"/>
            </a:p>
          </p:txBody>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57000"/>
            </a:blip>
            <a:stretch>
              <a:fillRect/>
            </a:stretch>
          </a:blipFill>
        </p:spPr>
        <p:txBody>
          <a:bodyPr/>
          <a:lstStyle/>
          <a:p>
            <a:endParaRPr lang="en-US"/>
          </a:p>
        </p:txBody>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63000"/>
            </a:blip>
            <a:stretch>
              <a:fillRect/>
            </a:stretch>
          </a:blipFill>
        </p:spPr>
        <p:txBody>
          <a:bodyPr/>
          <a:lstStyle/>
          <a:p>
            <a:endParaRPr lang="en-US"/>
          </a:p>
        </p:txBody>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2">
              <a:alphaModFix amt="80000"/>
            </a:blip>
            <a:stretch>
              <a:fillRect/>
            </a:stretch>
          </a:blipFill>
        </p:spPr>
        <p:txBody>
          <a:bodyPr/>
          <a:lstStyle/>
          <a:p>
            <a:endParaRPr lang="en-US"/>
          </a:p>
        </p:txBody>
      </p:sp>
      <p:sp>
        <p:nvSpPr>
          <p:cNvPr id="24" name="Freeform 24"/>
          <p:cNvSpPr/>
          <p:nvPr/>
        </p:nvSpPr>
        <p:spPr>
          <a:xfrm>
            <a:off x="7807031" y="3086100"/>
            <a:ext cx="4406747" cy="4114800"/>
          </a:xfrm>
          <a:custGeom>
            <a:avLst/>
            <a:gdLst/>
            <a:ahLst/>
            <a:cxnLst/>
            <a:rect l="l" t="t" r="r" b="b"/>
            <a:pathLst>
              <a:path w="4406747" h="4114800">
                <a:moveTo>
                  <a:pt x="0" y="0"/>
                </a:moveTo>
                <a:lnTo>
                  <a:pt x="4406747" y="0"/>
                </a:lnTo>
                <a:lnTo>
                  <a:pt x="440674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028700" y="523639"/>
            <a:ext cx="2717325" cy="1010122"/>
          </a:xfrm>
          <a:custGeom>
            <a:avLst/>
            <a:gdLst/>
            <a:ahLst/>
            <a:cxnLst/>
            <a:rect l="l" t="t" r="r" b="b"/>
            <a:pathLst>
              <a:path w="2717325" h="1010122">
                <a:moveTo>
                  <a:pt x="0" y="0"/>
                </a:moveTo>
                <a:lnTo>
                  <a:pt x="2717325" y="0"/>
                </a:lnTo>
                <a:lnTo>
                  <a:pt x="2717325" y="1010122"/>
                </a:lnTo>
                <a:lnTo>
                  <a:pt x="0" y="1010122"/>
                </a:lnTo>
                <a:lnTo>
                  <a:pt x="0" y="0"/>
                </a:lnTo>
                <a:close/>
              </a:path>
            </a:pathLst>
          </a:custGeom>
          <a:blipFill>
            <a:blip r:embed="rId7"/>
            <a:stretch>
              <a:fillRect/>
            </a:stretch>
          </a:blipFill>
        </p:spPr>
        <p:txBody>
          <a:bodyPr/>
          <a:lstStyle/>
          <a:p>
            <a:endParaRPr lang="en-US"/>
          </a:p>
        </p:txBody>
      </p:sp>
      <p:sp>
        <p:nvSpPr>
          <p:cNvPr id="26" name="TextBox 26"/>
          <p:cNvSpPr txBox="1"/>
          <p:nvPr/>
        </p:nvSpPr>
        <p:spPr>
          <a:xfrm>
            <a:off x="657830" y="7877474"/>
            <a:ext cx="4737840" cy="428079"/>
          </a:xfrm>
          <a:prstGeom prst="rect">
            <a:avLst/>
          </a:prstGeom>
        </p:spPr>
        <p:txBody>
          <a:bodyPr lIns="0" tIns="0" rIns="0" bIns="0" rtlCol="0" anchor="t">
            <a:spAutoFit/>
          </a:bodyPr>
          <a:lstStyle/>
          <a:p>
            <a:pPr>
              <a:lnSpc>
                <a:spcPts val="3195"/>
              </a:lnSpc>
            </a:pPr>
            <a:r>
              <a:rPr lang="en-US" sz="2803">
                <a:solidFill>
                  <a:srgbClr val="000000"/>
                </a:solidFill>
                <a:latin typeface="Poppins Semi-Bold"/>
              </a:rPr>
              <a:t>Shahak Nir - 207047986</a:t>
            </a:r>
          </a:p>
        </p:txBody>
      </p:sp>
      <p:sp>
        <p:nvSpPr>
          <p:cNvPr id="27" name="TextBox 27"/>
          <p:cNvSpPr txBox="1"/>
          <p:nvPr/>
        </p:nvSpPr>
        <p:spPr>
          <a:xfrm>
            <a:off x="657830" y="1731215"/>
            <a:ext cx="8789696" cy="4195813"/>
          </a:xfrm>
          <a:prstGeom prst="rect">
            <a:avLst/>
          </a:prstGeom>
        </p:spPr>
        <p:txBody>
          <a:bodyPr lIns="0" tIns="0" rIns="0" bIns="0" rtlCol="0" anchor="t">
            <a:spAutoFit/>
          </a:bodyPr>
          <a:lstStyle/>
          <a:p>
            <a:pPr>
              <a:lnSpc>
                <a:spcPts val="8117"/>
              </a:lnSpc>
            </a:pPr>
            <a:r>
              <a:rPr lang="en-US" sz="7120">
                <a:solidFill>
                  <a:srgbClr val="000000"/>
                </a:solidFill>
                <a:latin typeface="Poppins Bold"/>
              </a:rPr>
              <a:t>Cloud Based Billing System using Azure &amp; MongoDB</a:t>
            </a:r>
          </a:p>
        </p:txBody>
      </p:sp>
      <p:sp>
        <p:nvSpPr>
          <p:cNvPr id="28" name="TextBox 28"/>
          <p:cNvSpPr txBox="1"/>
          <p:nvPr/>
        </p:nvSpPr>
        <p:spPr>
          <a:xfrm>
            <a:off x="867526" y="6728291"/>
            <a:ext cx="5574444" cy="532922"/>
          </a:xfrm>
          <a:prstGeom prst="rect">
            <a:avLst/>
          </a:prstGeom>
        </p:spPr>
        <p:txBody>
          <a:bodyPr lIns="0" tIns="0" rIns="0" bIns="0" rtlCol="0" anchor="t">
            <a:spAutoFit/>
          </a:bodyPr>
          <a:lstStyle/>
          <a:p>
            <a:pPr>
              <a:lnSpc>
                <a:spcPts val="3960"/>
              </a:lnSpc>
            </a:pPr>
            <a:r>
              <a:rPr lang="en-US" sz="3473" spc="149">
                <a:solidFill>
                  <a:srgbClr val="000000"/>
                </a:solidFill>
                <a:latin typeface="Poppins Semi-Bold"/>
              </a:rPr>
              <a:t>Final Project 2023</a:t>
            </a:r>
          </a:p>
        </p:txBody>
      </p:sp>
      <p:sp>
        <p:nvSpPr>
          <p:cNvPr id="29" name="TextBox 29"/>
          <p:cNvSpPr txBox="1"/>
          <p:nvPr/>
        </p:nvSpPr>
        <p:spPr>
          <a:xfrm>
            <a:off x="657830" y="8371985"/>
            <a:ext cx="4737840" cy="428079"/>
          </a:xfrm>
          <a:prstGeom prst="rect">
            <a:avLst/>
          </a:prstGeom>
        </p:spPr>
        <p:txBody>
          <a:bodyPr lIns="0" tIns="0" rIns="0" bIns="0" rtlCol="0" anchor="t">
            <a:spAutoFit/>
          </a:bodyPr>
          <a:lstStyle/>
          <a:p>
            <a:pPr>
              <a:lnSpc>
                <a:spcPts val="3195"/>
              </a:lnSpc>
            </a:pPr>
            <a:r>
              <a:rPr lang="en-US" sz="2803">
                <a:solidFill>
                  <a:srgbClr val="000000"/>
                </a:solidFill>
                <a:latin typeface="Poppins Semi-Bold"/>
              </a:rPr>
              <a:t>Gal Braymok - 315695981</a:t>
            </a:r>
          </a:p>
        </p:txBody>
      </p:sp>
      <p:sp>
        <p:nvSpPr>
          <p:cNvPr id="30" name="TextBox 30"/>
          <p:cNvSpPr txBox="1"/>
          <p:nvPr/>
        </p:nvSpPr>
        <p:spPr>
          <a:xfrm>
            <a:off x="657830" y="8866739"/>
            <a:ext cx="4737840" cy="428079"/>
          </a:xfrm>
          <a:prstGeom prst="rect">
            <a:avLst/>
          </a:prstGeom>
        </p:spPr>
        <p:txBody>
          <a:bodyPr lIns="0" tIns="0" rIns="0" bIns="0" rtlCol="0" anchor="t">
            <a:spAutoFit/>
          </a:bodyPr>
          <a:lstStyle/>
          <a:p>
            <a:pPr>
              <a:lnSpc>
                <a:spcPts val="3195"/>
              </a:lnSpc>
            </a:pPr>
            <a:r>
              <a:rPr lang="en-US" sz="2803">
                <a:solidFill>
                  <a:srgbClr val="000000"/>
                </a:solidFill>
                <a:latin typeface="Poppins Semi-Bold"/>
              </a:rPr>
              <a:t>Sean Peer - 313581613</a:t>
            </a:r>
          </a:p>
        </p:txBody>
      </p:sp>
      <p:sp>
        <p:nvSpPr>
          <p:cNvPr id="31" name="TextBox 31"/>
          <p:cNvSpPr txBox="1"/>
          <p:nvPr/>
        </p:nvSpPr>
        <p:spPr>
          <a:xfrm>
            <a:off x="6328264" y="410948"/>
            <a:ext cx="4873443" cy="923330"/>
          </a:xfrm>
          <a:prstGeom prst="rect">
            <a:avLst/>
          </a:prstGeom>
        </p:spPr>
        <p:txBody>
          <a:bodyPr wrap="square" lIns="0" tIns="0" rIns="0" bIns="0" rtlCol="0" anchor="t">
            <a:spAutoFit/>
          </a:bodyPr>
          <a:lstStyle/>
          <a:p>
            <a:pPr>
              <a:lnSpc>
                <a:spcPts val="2428"/>
              </a:lnSpc>
            </a:pPr>
            <a:r>
              <a:rPr lang="en-US" sz="2130" spc="91" dirty="0">
                <a:solidFill>
                  <a:srgbClr val="FFA916"/>
                </a:solidFill>
                <a:latin typeface="Poppins Semi-Bold"/>
              </a:rPr>
              <a:t>Instructors</a:t>
            </a:r>
            <a:r>
              <a:rPr lang="en-US" sz="2130" spc="91" dirty="0">
                <a:solidFill>
                  <a:srgbClr val="000000"/>
                </a:solidFill>
                <a:latin typeface="Poppins Semi-Bold"/>
              </a:rPr>
              <a:t>:</a:t>
            </a:r>
          </a:p>
          <a:p>
            <a:pPr>
              <a:lnSpc>
                <a:spcPts val="2428"/>
              </a:lnSpc>
            </a:pPr>
            <a:r>
              <a:rPr lang="en-US" sz="2130" spc="91" dirty="0" err="1">
                <a:solidFill>
                  <a:srgbClr val="024A59"/>
                </a:solidFill>
                <a:latin typeface="Poppins Semi-Bold"/>
              </a:rPr>
              <a:t>Interal</a:t>
            </a:r>
            <a:r>
              <a:rPr lang="en-US" sz="2130" spc="91" dirty="0">
                <a:solidFill>
                  <a:srgbClr val="024A59"/>
                </a:solidFill>
                <a:latin typeface="Poppins Semi-Bold"/>
              </a:rPr>
              <a:t> </a:t>
            </a:r>
            <a:r>
              <a:rPr lang="en-US" sz="2130" spc="91" dirty="0">
                <a:solidFill>
                  <a:srgbClr val="000000"/>
                </a:solidFill>
                <a:latin typeface="Poppins Semi-Bold"/>
              </a:rPr>
              <a:t>– </a:t>
            </a:r>
            <a:r>
              <a:rPr lang="en-US" sz="2130" spc="91" dirty="0" err="1">
                <a:solidFill>
                  <a:srgbClr val="000000"/>
                </a:solidFill>
                <a:latin typeface="Poppins Semi-Bold"/>
              </a:rPr>
              <a:t>Arkadi</a:t>
            </a:r>
            <a:r>
              <a:rPr lang="en-US" sz="2130" spc="91" dirty="0">
                <a:solidFill>
                  <a:srgbClr val="000000"/>
                </a:solidFill>
                <a:latin typeface="Poppins Semi-Bold"/>
              </a:rPr>
              <a:t> </a:t>
            </a:r>
            <a:r>
              <a:rPr lang="en-US" sz="2130" spc="91" dirty="0" err="1">
                <a:solidFill>
                  <a:srgbClr val="000000"/>
                </a:solidFill>
                <a:latin typeface="Poppins Semi-Bold"/>
              </a:rPr>
              <a:t>Gorodishtzer</a:t>
            </a:r>
            <a:endParaRPr lang="en-US" sz="2130" spc="91" dirty="0">
              <a:solidFill>
                <a:srgbClr val="000000"/>
              </a:solidFill>
              <a:latin typeface="Poppins Semi-Bold"/>
            </a:endParaRPr>
          </a:p>
          <a:p>
            <a:pPr>
              <a:lnSpc>
                <a:spcPts val="2428"/>
              </a:lnSpc>
            </a:pPr>
            <a:r>
              <a:rPr lang="en-US" sz="2130" spc="91" dirty="0">
                <a:solidFill>
                  <a:srgbClr val="024A59"/>
                </a:solidFill>
                <a:latin typeface="Poppins Semi-Bold"/>
              </a:rPr>
              <a:t>External </a:t>
            </a:r>
            <a:r>
              <a:rPr lang="en-US" sz="2130" spc="91" dirty="0">
                <a:solidFill>
                  <a:srgbClr val="000000"/>
                </a:solidFill>
                <a:latin typeface="Poppins Semi-Bold"/>
              </a:rPr>
              <a:t>- </a:t>
            </a:r>
            <a:r>
              <a:rPr lang="en-US" sz="2130" spc="91" dirty="0" err="1">
                <a:solidFill>
                  <a:srgbClr val="000000"/>
                </a:solidFill>
                <a:latin typeface="Poppins Semi-Bold"/>
              </a:rPr>
              <a:t>Ofer</a:t>
            </a:r>
            <a:r>
              <a:rPr lang="en-US" sz="2130" spc="91" dirty="0">
                <a:solidFill>
                  <a:srgbClr val="000000"/>
                </a:solidFill>
                <a:latin typeface="Poppins Semi-Bold"/>
              </a:rPr>
              <a:t> </a:t>
            </a:r>
            <a:r>
              <a:rPr lang="en-US" sz="2130" spc="91" dirty="0" err="1">
                <a:solidFill>
                  <a:srgbClr val="000000"/>
                </a:solidFill>
                <a:latin typeface="Poppins Semi-Bold"/>
              </a:rPr>
              <a:t>Dangoor</a:t>
            </a:r>
            <a:endParaRPr lang="en-US" sz="2130" spc="91" dirty="0">
              <a:solidFill>
                <a:srgbClr val="000000"/>
              </a:solidFill>
              <a:latin typeface="Poppi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txBody>
            <a:bodyPr/>
            <a:lstStyle/>
            <a:p>
              <a:endParaRPr lang="en-US"/>
            </a:p>
          </p:txBody>
        </p:sp>
        <p:sp>
          <p:nvSpPr>
            <p:cNvPr id="6" name="TextBox 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txBody>
            <a:bodyPr/>
            <a:lstStyle/>
            <a:p>
              <a:endParaRPr lang="en-US"/>
            </a:p>
          </p:txBody>
        </p:sp>
        <p:sp>
          <p:nvSpPr>
            <p:cNvPr id="9" name="TextBox 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3106763" y="2169147"/>
            <a:ext cx="12074474" cy="6800942"/>
          </a:xfrm>
          <a:custGeom>
            <a:avLst/>
            <a:gdLst/>
            <a:ahLst/>
            <a:cxnLst/>
            <a:rect l="l" t="t" r="r" b="b"/>
            <a:pathLst>
              <a:path w="12074474" h="6800942">
                <a:moveTo>
                  <a:pt x="0" y="0"/>
                </a:moveTo>
                <a:lnTo>
                  <a:pt x="12074474" y="0"/>
                </a:lnTo>
                <a:lnTo>
                  <a:pt x="12074474" y="6800942"/>
                </a:lnTo>
                <a:lnTo>
                  <a:pt x="0" y="6800942"/>
                </a:lnTo>
                <a:lnTo>
                  <a:pt x="0" y="0"/>
                </a:lnTo>
                <a:close/>
              </a:path>
            </a:pathLst>
          </a:custGeom>
          <a:blipFill>
            <a:blip r:embed="rId4"/>
            <a:stretch>
              <a:fillRect l="-63050" t="-21017" r="-26932" b="-21017"/>
            </a:stretch>
          </a:blipFill>
        </p:spPr>
        <p:txBody>
          <a:bodyPr/>
          <a:lstStyle/>
          <a:p>
            <a:endParaRPr lang="en-US"/>
          </a:p>
        </p:txBody>
      </p:sp>
      <p:sp>
        <p:nvSpPr>
          <p:cNvPr id="11" name="TextBox 11"/>
          <p:cNvSpPr txBox="1"/>
          <p:nvPr/>
        </p:nvSpPr>
        <p:spPr>
          <a:xfrm>
            <a:off x="4012912" y="1009650"/>
            <a:ext cx="10262177" cy="704850"/>
          </a:xfrm>
          <a:prstGeom prst="rect">
            <a:avLst/>
          </a:prstGeom>
        </p:spPr>
        <p:txBody>
          <a:bodyPr lIns="0" tIns="0" rIns="0" bIns="0" rtlCol="0" anchor="t">
            <a:spAutoFit/>
          </a:bodyPr>
          <a:lstStyle/>
          <a:p>
            <a:pPr algn="ctr">
              <a:lnSpc>
                <a:spcPts val="5174"/>
              </a:lnSpc>
            </a:pPr>
            <a:r>
              <a:rPr lang="en-US" sz="4500">
                <a:solidFill>
                  <a:srgbClr val="000000"/>
                </a:solidFill>
                <a:latin typeface="Poppins Bold"/>
              </a:rPr>
              <a:t>PDF Output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txBody>
            <a:bodyPr/>
            <a:lstStyle/>
            <a:p>
              <a:endParaRPr lang="en-US"/>
            </a:p>
          </p:txBody>
        </p:sp>
        <p:sp>
          <p:nvSpPr>
            <p:cNvPr id="6" name="TextBox 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txBody>
            <a:bodyPr/>
            <a:lstStyle/>
            <a:p>
              <a:endParaRPr lang="en-US"/>
            </a:p>
          </p:txBody>
        </p:sp>
        <p:sp>
          <p:nvSpPr>
            <p:cNvPr id="9" name="TextBox 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270463" y="2253068"/>
            <a:ext cx="12409183" cy="5940566"/>
          </a:xfrm>
          <a:custGeom>
            <a:avLst/>
            <a:gdLst/>
            <a:ahLst/>
            <a:cxnLst/>
            <a:rect l="l" t="t" r="r" b="b"/>
            <a:pathLst>
              <a:path w="12409183" h="5940566">
                <a:moveTo>
                  <a:pt x="0" y="0"/>
                </a:moveTo>
                <a:lnTo>
                  <a:pt x="12409183" y="0"/>
                </a:lnTo>
                <a:lnTo>
                  <a:pt x="12409183" y="5940566"/>
                </a:lnTo>
                <a:lnTo>
                  <a:pt x="0" y="5940566"/>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4012912" y="1009650"/>
            <a:ext cx="10262177" cy="704850"/>
          </a:xfrm>
          <a:prstGeom prst="rect">
            <a:avLst/>
          </a:prstGeom>
        </p:spPr>
        <p:txBody>
          <a:bodyPr lIns="0" tIns="0" rIns="0" bIns="0" rtlCol="0" anchor="t">
            <a:spAutoFit/>
          </a:bodyPr>
          <a:lstStyle/>
          <a:p>
            <a:pPr algn="ctr">
              <a:lnSpc>
                <a:spcPts val="5174"/>
              </a:lnSpc>
            </a:pPr>
            <a:r>
              <a:rPr lang="en-US" sz="4500">
                <a:solidFill>
                  <a:srgbClr val="000000"/>
                </a:solidFill>
                <a:latin typeface="Poppins Bold"/>
              </a:rPr>
              <a:t>Overall Message Count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txBody>
            <a:bodyPr/>
            <a:lstStyle/>
            <a:p>
              <a:endParaRPr lang="en-US"/>
            </a:p>
          </p:txBody>
        </p:sp>
        <p:sp>
          <p:nvSpPr>
            <p:cNvPr id="6" name="TextBox 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txBody>
            <a:bodyPr/>
            <a:lstStyle/>
            <a:p>
              <a:endParaRPr lang="en-US"/>
            </a:p>
          </p:txBody>
        </p:sp>
        <p:sp>
          <p:nvSpPr>
            <p:cNvPr id="9" name="TextBox 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902361" y="2016770"/>
            <a:ext cx="12483277" cy="5938743"/>
          </a:xfrm>
          <a:custGeom>
            <a:avLst/>
            <a:gdLst/>
            <a:ahLst/>
            <a:cxnLst/>
            <a:rect l="l" t="t" r="r" b="b"/>
            <a:pathLst>
              <a:path w="12483277" h="5938743">
                <a:moveTo>
                  <a:pt x="0" y="0"/>
                </a:moveTo>
                <a:lnTo>
                  <a:pt x="12483278" y="0"/>
                </a:lnTo>
                <a:lnTo>
                  <a:pt x="12483278" y="5938743"/>
                </a:lnTo>
                <a:lnTo>
                  <a:pt x="0" y="5938743"/>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4012912" y="1009650"/>
            <a:ext cx="10262177" cy="704850"/>
          </a:xfrm>
          <a:prstGeom prst="rect">
            <a:avLst/>
          </a:prstGeom>
        </p:spPr>
        <p:txBody>
          <a:bodyPr lIns="0" tIns="0" rIns="0" bIns="0" rtlCol="0" anchor="t">
            <a:spAutoFit/>
          </a:bodyPr>
          <a:lstStyle/>
          <a:p>
            <a:pPr algn="ctr">
              <a:lnSpc>
                <a:spcPts val="5174"/>
              </a:lnSpc>
            </a:pPr>
            <a:r>
              <a:rPr lang="en-US" sz="4500">
                <a:solidFill>
                  <a:srgbClr val="000000"/>
                </a:solidFill>
                <a:latin typeface="Poppins Bold"/>
              </a:rPr>
              <a:t>Device Usage per month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txBody>
            <a:bodyPr/>
            <a:lstStyle/>
            <a:p>
              <a:endParaRPr lang="en-US"/>
            </a:p>
          </p:txBody>
        </p:sp>
        <p:sp>
          <p:nvSpPr>
            <p:cNvPr id="6" name="TextBox 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txBody>
            <a:bodyPr/>
            <a:lstStyle/>
            <a:p>
              <a:endParaRPr lang="en-US"/>
            </a:p>
          </p:txBody>
        </p:sp>
        <p:sp>
          <p:nvSpPr>
            <p:cNvPr id="9" name="TextBox 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622877" y="2375393"/>
            <a:ext cx="12493659" cy="6009232"/>
          </a:xfrm>
          <a:custGeom>
            <a:avLst/>
            <a:gdLst/>
            <a:ahLst/>
            <a:cxnLst/>
            <a:rect l="l" t="t" r="r" b="b"/>
            <a:pathLst>
              <a:path w="12493659" h="6009232">
                <a:moveTo>
                  <a:pt x="0" y="0"/>
                </a:moveTo>
                <a:lnTo>
                  <a:pt x="12493660" y="0"/>
                </a:lnTo>
                <a:lnTo>
                  <a:pt x="12493660" y="6009232"/>
                </a:lnTo>
                <a:lnTo>
                  <a:pt x="0" y="6009232"/>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4012912" y="1009650"/>
            <a:ext cx="10262177" cy="704850"/>
          </a:xfrm>
          <a:prstGeom prst="rect">
            <a:avLst/>
          </a:prstGeom>
        </p:spPr>
        <p:txBody>
          <a:bodyPr lIns="0" tIns="0" rIns="0" bIns="0" rtlCol="0" anchor="t">
            <a:spAutoFit/>
          </a:bodyPr>
          <a:lstStyle/>
          <a:p>
            <a:pPr algn="ctr">
              <a:lnSpc>
                <a:spcPts val="5174"/>
              </a:lnSpc>
            </a:pPr>
            <a:r>
              <a:rPr lang="en-US" sz="4500">
                <a:solidFill>
                  <a:srgbClr val="000000"/>
                </a:solidFill>
                <a:latin typeface="Poppins Bold"/>
              </a:rPr>
              <a:t>Client Device Usage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txBody>
            <a:bodyPr/>
            <a:lstStyle/>
            <a:p>
              <a:endParaRPr lang="en-US"/>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txBody>
          <a:bodyPr/>
          <a:lstStyle/>
          <a:p>
            <a:endParaRPr lang="en-US"/>
          </a:p>
        </p:txBody>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txBody>
            <a:bodyPr/>
            <a:lstStyle/>
            <a:p>
              <a:endParaRPr lang="en-US"/>
            </a:p>
          </p:txBody>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txBody>
            <a:bodyPr/>
            <a:lstStyle/>
            <a:p>
              <a:endParaRPr lang="en-US"/>
            </a:p>
          </p:txBody>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txBody>
          <a:bodyPr/>
          <a:lstStyle/>
          <a:p>
            <a:endParaRPr lang="en-US"/>
          </a:p>
        </p:txBody>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txBody>
            <a:bodyPr/>
            <a:lstStyle/>
            <a:p>
              <a:endParaRPr lang="en-US"/>
            </a:p>
          </p:txBody>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a:grpSpLocks noChangeAspect="1"/>
          </p:cNvGrpSpPr>
          <p:nvPr/>
        </p:nvGrpSpPr>
        <p:grpSpPr>
          <a:xfrm>
            <a:off x="10819302"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57349" r="-15856"/>
              </a:stretch>
            </a:blipFill>
          </p:spPr>
          <p:txBody>
            <a:bodyPr/>
            <a:lstStyle/>
            <a:p>
              <a:endParaRPr lang="en-US"/>
            </a:p>
          </p:txBody>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80000"/>
            </a:blip>
            <a:stretch>
              <a:fillRect/>
            </a:stretch>
          </a:blipFill>
        </p:spPr>
        <p:txBody>
          <a:bodyPr/>
          <a:lstStyle/>
          <a:p>
            <a:endParaRPr lang="en-US"/>
          </a:p>
        </p:txBody>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80000"/>
            </a:blip>
            <a:stretch>
              <a:fillRect/>
            </a:stretch>
          </a:blipFill>
        </p:spPr>
        <p:txBody>
          <a:bodyPr/>
          <a:lstStyle/>
          <a:p>
            <a:endParaRPr lang="en-US"/>
          </a:p>
        </p:txBody>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2">
              <a:alphaModFix amt="80000"/>
            </a:blip>
            <a:stretch>
              <a:fillRect/>
            </a:stretch>
          </a:blipFill>
        </p:spPr>
        <p:txBody>
          <a:bodyPr/>
          <a:lstStyle/>
          <a:p>
            <a:endParaRPr lang="en-US"/>
          </a:p>
        </p:txBody>
      </p:sp>
      <p:sp>
        <p:nvSpPr>
          <p:cNvPr id="24" name="TextBox 24"/>
          <p:cNvSpPr txBox="1"/>
          <p:nvPr/>
        </p:nvSpPr>
        <p:spPr>
          <a:xfrm>
            <a:off x="1028700" y="3654741"/>
            <a:ext cx="8618543" cy="1832015"/>
          </a:xfrm>
          <a:prstGeom prst="rect">
            <a:avLst/>
          </a:prstGeom>
        </p:spPr>
        <p:txBody>
          <a:bodyPr lIns="0" tIns="0" rIns="0" bIns="0" rtlCol="0" anchor="t">
            <a:spAutoFit/>
          </a:bodyPr>
          <a:lstStyle/>
          <a:p>
            <a:pPr>
              <a:lnSpc>
                <a:spcPts val="13305"/>
              </a:lnSpc>
            </a:pPr>
            <a:r>
              <a:rPr lang="en-US" sz="11671">
                <a:solidFill>
                  <a:srgbClr val="000000"/>
                </a:solidFill>
                <a:latin typeface="Poppins Bold"/>
              </a:rPr>
              <a:t>Thank You</a:t>
            </a:r>
          </a:p>
        </p:txBody>
      </p:sp>
      <p:sp>
        <p:nvSpPr>
          <p:cNvPr id="25" name="TextBox 25"/>
          <p:cNvSpPr txBox="1"/>
          <p:nvPr/>
        </p:nvSpPr>
        <p:spPr>
          <a:xfrm>
            <a:off x="1034729" y="5305998"/>
            <a:ext cx="8612514" cy="621030"/>
          </a:xfrm>
          <a:prstGeom prst="rect">
            <a:avLst/>
          </a:prstGeom>
        </p:spPr>
        <p:txBody>
          <a:bodyPr lIns="0" tIns="0" rIns="0" bIns="0" rtlCol="0" anchor="t">
            <a:spAutoFit/>
          </a:bodyPr>
          <a:lstStyle/>
          <a:p>
            <a:pPr>
              <a:lnSpc>
                <a:spcPts val="4560"/>
              </a:lnSpc>
            </a:pPr>
            <a:r>
              <a:rPr lang="en-US" sz="4000" spc="1556">
                <a:solidFill>
                  <a:srgbClr val="000000"/>
                </a:solidFill>
                <a:latin typeface="Poppins Semi-Bold"/>
              </a:rPr>
              <a:t>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995798">
            <a:off x="4346512" y="11096078"/>
            <a:ext cx="13531543" cy="3065584"/>
            <a:chOff x="0" y="0"/>
            <a:chExt cx="3083192" cy="698500"/>
          </a:xfrm>
        </p:grpSpPr>
        <p:sp>
          <p:nvSpPr>
            <p:cNvPr id="3" name="Freeform 3"/>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FFA916"/>
            </a:solidFill>
          </p:spPr>
          <p:txBody>
            <a:bodyPr/>
            <a:lstStyle/>
            <a:p>
              <a:endParaRPr lang="en-US"/>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812304" flipV="1">
            <a:off x="5458552" y="953934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80000"/>
            </a:blip>
            <a:stretch>
              <a:fillRect/>
            </a:stretch>
          </a:blipFill>
        </p:spPr>
        <p:txBody>
          <a:bodyPr/>
          <a:lstStyle/>
          <a:p>
            <a:endParaRPr lang="en-US"/>
          </a:p>
        </p:txBody>
      </p:sp>
      <p:grpSp>
        <p:nvGrpSpPr>
          <p:cNvPr id="6" name="Group 6"/>
          <p:cNvGrpSpPr/>
          <p:nvPr/>
        </p:nvGrpSpPr>
        <p:grpSpPr>
          <a:xfrm rot="-8995798">
            <a:off x="-355651" y="9121343"/>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998130">
            <a:off x="-5149813" y="-1738765"/>
            <a:ext cx="12822069" cy="690611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txBody>
            <a:bodyPr/>
            <a:lstStyle/>
            <a:p>
              <a:endParaRPr lang="en-US"/>
            </a:p>
          </p:txBody>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8998130">
            <a:off x="-5506703" y="-114237"/>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txBody>
            <a:bodyPr/>
            <a:lstStyle/>
            <a:p>
              <a:endParaRPr lang="en-US"/>
            </a:p>
          </p:txBody>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628712" y="1312669"/>
            <a:ext cx="8743695" cy="7661663"/>
          </a:xfrm>
          <a:custGeom>
            <a:avLst/>
            <a:gdLst/>
            <a:ahLst/>
            <a:cxnLst/>
            <a:rect l="l" t="t" r="r" b="b"/>
            <a:pathLst>
              <a:path w="8743695" h="7661663">
                <a:moveTo>
                  <a:pt x="0" y="0"/>
                </a:moveTo>
                <a:lnTo>
                  <a:pt x="8743695" y="0"/>
                </a:lnTo>
                <a:lnTo>
                  <a:pt x="8743695" y="7661662"/>
                </a:lnTo>
                <a:lnTo>
                  <a:pt x="0" y="7661662"/>
                </a:lnTo>
                <a:lnTo>
                  <a:pt x="0" y="0"/>
                </a:lnTo>
                <a:close/>
              </a:path>
            </a:pathLst>
          </a:custGeom>
          <a:blipFill>
            <a:blip r:embed="rId3"/>
            <a:stretch>
              <a:fillRect/>
            </a:stretch>
          </a:blipFill>
        </p:spPr>
        <p:txBody>
          <a:bodyPr/>
          <a:lstStyle/>
          <a:p>
            <a:endParaRPr lang="en-US"/>
          </a:p>
        </p:txBody>
      </p:sp>
      <p:grpSp>
        <p:nvGrpSpPr>
          <p:cNvPr id="16" name="Group 16"/>
          <p:cNvGrpSpPr/>
          <p:nvPr/>
        </p:nvGrpSpPr>
        <p:grpSpPr>
          <a:xfrm>
            <a:off x="478181"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txBody>
            <a:bodyPr/>
            <a:lstStyle/>
            <a:p>
              <a:endParaRPr lang="en-US"/>
            </a:p>
          </p:txBody>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a:grpSpLocks noChangeAspect="1"/>
          </p:cNvGrpSpPr>
          <p:nvPr/>
        </p:nvGrpSpPr>
        <p:grpSpPr>
          <a:xfrm>
            <a:off x="701996"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52640" r="-52640"/>
              </a:stretch>
            </a:blipFill>
          </p:spPr>
          <p:txBody>
            <a:bodyPr/>
            <a:lstStyle/>
            <a:p>
              <a:endParaRPr lang="en-US"/>
            </a:p>
          </p:txBody>
        </p:sp>
      </p:grpSp>
      <p:sp>
        <p:nvSpPr>
          <p:cNvPr id="21" name="Freeform 21"/>
          <p:cNvSpPr/>
          <p:nvPr/>
        </p:nvSpPr>
        <p:spPr>
          <a:xfrm rot="1792715">
            <a:off x="-615248" y="838449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80000"/>
            </a:blip>
            <a:stretch>
              <a:fillRect/>
            </a:stretch>
          </a:blipFill>
        </p:spPr>
        <p:txBody>
          <a:bodyPr/>
          <a:lstStyle/>
          <a:p>
            <a:endParaRPr lang="en-US"/>
          </a:p>
        </p:txBody>
      </p:sp>
      <p:sp>
        <p:nvSpPr>
          <p:cNvPr id="22" name="Freeform 22"/>
          <p:cNvSpPr/>
          <p:nvPr/>
        </p:nvSpPr>
        <p:spPr>
          <a:xfrm rot="-1792182">
            <a:off x="3792011" y="8530453"/>
            <a:ext cx="4644064" cy="220593"/>
          </a:xfrm>
          <a:custGeom>
            <a:avLst/>
            <a:gdLst/>
            <a:ahLst/>
            <a:cxnLst/>
            <a:rect l="l" t="t" r="r" b="b"/>
            <a:pathLst>
              <a:path w="4644064" h="220593">
                <a:moveTo>
                  <a:pt x="0" y="0"/>
                </a:moveTo>
                <a:lnTo>
                  <a:pt x="4644064" y="0"/>
                </a:lnTo>
                <a:lnTo>
                  <a:pt x="4644064" y="220593"/>
                </a:lnTo>
                <a:lnTo>
                  <a:pt x="0" y="220593"/>
                </a:lnTo>
                <a:lnTo>
                  <a:pt x="0" y="0"/>
                </a:lnTo>
                <a:close/>
              </a:path>
            </a:pathLst>
          </a:custGeom>
          <a:blipFill>
            <a:blip r:embed="rId2">
              <a:alphaModFix amt="80000"/>
            </a:blip>
            <a:stretch>
              <a:fillRect/>
            </a:stretch>
          </a:blipFill>
        </p:spPr>
        <p:txBody>
          <a:bodyPr/>
          <a:lstStyle/>
          <a:p>
            <a:endParaRPr lang="en-US"/>
          </a:p>
        </p:txBody>
      </p:sp>
      <p:sp>
        <p:nvSpPr>
          <p:cNvPr id="23" name="TextBox 23"/>
          <p:cNvSpPr txBox="1"/>
          <p:nvPr/>
        </p:nvSpPr>
        <p:spPr>
          <a:xfrm>
            <a:off x="8051216" y="1111290"/>
            <a:ext cx="9684276" cy="8192114"/>
          </a:xfrm>
          <a:prstGeom prst="rect">
            <a:avLst/>
          </a:prstGeom>
        </p:spPr>
        <p:txBody>
          <a:bodyPr lIns="0" tIns="0" rIns="0" bIns="0" rtlCol="0" anchor="t">
            <a:spAutoFit/>
          </a:bodyPr>
          <a:lstStyle/>
          <a:p>
            <a:pPr algn="just">
              <a:lnSpc>
                <a:spcPts val="3161"/>
              </a:lnSpc>
            </a:pPr>
            <a:r>
              <a:rPr lang="en-US" sz="2431" dirty="0" err="1">
                <a:solidFill>
                  <a:srgbClr val="000000"/>
                </a:solidFill>
                <a:latin typeface="Poppins Bold"/>
              </a:rPr>
              <a:t>TeleMessage</a:t>
            </a:r>
            <a:r>
              <a:rPr lang="en-US" sz="2431" dirty="0">
                <a:solidFill>
                  <a:srgbClr val="000000"/>
                </a:solidFill>
                <a:latin typeface="Poppins Bold"/>
              </a:rPr>
              <a:t> is a  communication solutions provider, looking to optimize its billing processes in order to make client's data more accessible.</a:t>
            </a:r>
          </a:p>
          <a:p>
            <a:pPr algn="just">
              <a:lnSpc>
                <a:spcPts val="3161"/>
              </a:lnSpc>
            </a:pPr>
            <a:endParaRPr lang="en-US" sz="2431" dirty="0">
              <a:solidFill>
                <a:srgbClr val="000000"/>
              </a:solidFill>
              <a:latin typeface="Poppins Bold"/>
            </a:endParaRPr>
          </a:p>
          <a:p>
            <a:pPr algn="just">
              <a:lnSpc>
                <a:spcPts val="3161"/>
              </a:lnSpc>
            </a:pPr>
            <a:r>
              <a:rPr lang="en-US" sz="2431" dirty="0">
                <a:solidFill>
                  <a:srgbClr val="000000"/>
                </a:solidFill>
                <a:latin typeface="Poppins Bold"/>
              </a:rPr>
              <a:t>Recognizing the power and agility of cloud technologies, our final project was conceived – a cloud-based billing system tailored for </a:t>
            </a:r>
            <a:r>
              <a:rPr lang="en-US" sz="2431" dirty="0" err="1">
                <a:solidFill>
                  <a:srgbClr val="000000"/>
                </a:solidFill>
                <a:latin typeface="Poppins Bold"/>
              </a:rPr>
              <a:t>TeleMessage</a:t>
            </a:r>
            <a:r>
              <a:rPr lang="en-US" sz="2431" dirty="0">
                <a:solidFill>
                  <a:srgbClr val="000000"/>
                </a:solidFill>
                <a:latin typeface="Poppins Bold"/>
              </a:rPr>
              <a:t>. </a:t>
            </a:r>
          </a:p>
          <a:p>
            <a:pPr algn="just">
              <a:lnSpc>
                <a:spcPts val="3161"/>
              </a:lnSpc>
            </a:pPr>
            <a:endParaRPr lang="en-US" sz="2431" dirty="0">
              <a:solidFill>
                <a:srgbClr val="000000"/>
              </a:solidFill>
              <a:latin typeface="Poppins Bold"/>
            </a:endParaRPr>
          </a:p>
          <a:p>
            <a:pPr algn="just">
              <a:lnSpc>
                <a:spcPts val="3161"/>
              </a:lnSpc>
            </a:pPr>
            <a:r>
              <a:rPr lang="en-US" sz="2431" dirty="0">
                <a:solidFill>
                  <a:srgbClr val="000000"/>
                </a:solidFill>
                <a:latin typeface="Poppins Bold"/>
              </a:rPr>
              <a:t>Developed on Microsoft's Azure platform and harnessing MongoDB hosted on Atlas for data management, this solution is primed to address the unique challenges and demands of the telecommunications sector.</a:t>
            </a:r>
          </a:p>
          <a:p>
            <a:pPr algn="just">
              <a:lnSpc>
                <a:spcPts val="3161"/>
              </a:lnSpc>
            </a:pPr>
            <a:endParaRPr lang="en-US" sz="2431" dirty="0">
              <a:solidFill>
                <a:srgbClr val="000000"/>
              </a:solidFill>
              <a:latin typeface="Poppins Bold"/>
            </a:endParaRPr>
          </a:p>
          <a:p>
            <a:pPr algn="just">
              <a:lnSpc>
                <a:spcPts val="3161"/>
              </a:lnSpc>
            </a:pPr>
            <a:r>
              <a:rPr lang="en-US" sz="2431" dirty="0">
                <a:solidFill>
                  <a:srgbClr val="000000"/>
                </a:solidFill>
                <a:latin typeface="Poppins Bold"/>
              </a:rPr>
              <a:t>With features that emphasize high availability, reduced latency, and paramount data security, this system is more than just a billing solution it's proof of innovation in financial technologies. </a:t>
            </a:r>
          </a:p>
          <a:p>
            <a:pPr algn="just">
              <a:lnSpc>
                <a:spcPts val="3161"/>
              </a:lnSpc>
            </a:pPr>
            <a:endParaRPr lang="en-US" sz="2431" dirty="0">
              <a:solidFill>
                <a:srgbClr val="000000"/>
              </a:solidFill>
              <a:latin typeface="Poppins Bold"/>
            </a:endParaRPr>
          </a:p>
          <a:p>
            <a:pPr algn="just">
              <a:lnSpc>
                <a:spcPts val="3161"/>
              </a:lnSpc>
            </a:pPr>
            <a:r>
              <a:rPr lang="en-US" sz="2431" dirty="0">
                <a:solidFill>
                  <a:srgbClr val="000000"/>
                </a:solidFill>
                <a:latin typeface="Poppins Bold"/>
              </a:rPr>
              <a:t>Dive in with us as we elucidate the architecture and specialized features</a:t>
            </a:r>
          </a:p>
        </p:txBody>
      </p:sp>
      <p:sp>
        <p:nvSpPr>
          <p:cNvPr id="24" name="TextBox 24"/>
          <p:cNvSpPr txBox="1"/>
          <p:nvPr/>
        </p:nvSpPr>
        <p:spPr>
          <a:xfrm>
            <a:off x="7942798" y="340995"/>
            <a:ext cx="2532842" cy="687705"/>
          </a:xfrm>
          <a:prstGeom prst="rect">
            <a:avLst/>
          </a:prstGeom>
        </p:spPr>
        <p:txBody>
          <a:bodyPr lIns="0" tIns="0" rIns="0" bIns="0" rtlCol="0" anchor="t">
            <a:spAutoFit/>
          </a:bodyPr>
          <a:lstStyle/>
          <a:p>
            <a:pPr algn="r">
              <a:lnSpc>
                <a:spcPts val="5084"/>
              </a:lnSpc>
            </a:pPr>
            <a:r>
              <a:rPr lang="en-US" sz="4499" spc="-134" dirty="0">
                <a:solidFill>
                  <a:srgbClr val="000000"/>
                </a:solidFill>
                <a:latin typeface="Poppins Bold"/>
              </a:rPr>
              <a:t>Abstract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995798">
            <a:off x="4899020" y="11022230"/>
            <a:ext cx="13531543" cy="3065584"/>
            <a:chOff x="0" y="0"/>
            <a:chExt cx="3083192" cy="698500"/>
          </a:xfrm>
        </p:grpSpPr>
        <p:sp>
          <p:nvSpPr>
            <p:cNvPr id="3" name="Freeform 3"/>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FFA916"/>
            </a:solidFill>
          </p:spPr>
          <p:txBody>
            <a:bodyPr/>
            <a:lstStyle/>
            <a:p>
              <a:endParaRPr lang="en-US"/>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812304" flipV="1">
            <a:off x="5458552" y="953934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3">
              <a:alphaModFix amt="80000"/>
            </a:blip>
            <a:stretch>
              <a:fillRect/>
            </a:stretch>
          </a:blipFill>
        </p:spPr>
        <p:txBody>
          <a:bodyPr/>
          <a:lstStyle/>
          <a:p>
            <a:endParaRPr lang="en-US"/>
          </a:p>
        </p:txBody>
      </p:sp>
      <p:grpSp>
        <p:nvGrpSpPr>
          <p:cNvPr id="6" name="Group 6"/>
          <p:cNvGrpSpPr/>
          <p:nvPr/>
        </p:nvGrpSpPr>
        <p:grpSpPr>
          <a:xfrm rot="-8995798">
            <a:off x="-355651" y="9121343"/>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998130">
            <a:off x="-5149813" y="-1738765"/>
            <a:ext cx="12822069" cy="690611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txBody>
            <a:bodyPr/>
            <a:lstStyle/>
            <a:p>
              <a:endParaRPr lang="en-US"/>
            </a:p>
          </p:txBody>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8998130">
            <a:off x="-5506703" y="-114237"/>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txBody>
            <a:bodyPr/>
            <a:lstStyle/>
            <a:p>
              <a:endParaRPr lang="en-US"/>
            </a:p>
          </p:txBody>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28049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4"/>
            <a:stretch>
              <a:fillRect/>
            </a:stretch>
          </a:blipFill>
        </p:spPr>
        <p:txBody>
          <a:bodyPr/>
          <a:lstStyle/>
          <a:p>
            <a:endParaRPr lang="en-US"/>
          </a:p>
        </p:txBody>
      </p:sp>
      <p:grpSp>
        <p:nvGrpSpPr>
          <p:cNvPr id="16" name="Group 16"/>
          <p:cNvGrpSpPr/>
          <p:nvPr/>
        </p:nvGrpSpPr>
        <p:grpSpPr>
          <a:xfrm>
            <a:off x="478181"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txBody>
            <a:bodyPr/>
            <a:lstStyle/>
            <a:p>
              <a:endParaRPr lang="en-US"/>
            </a:p>
          </p:txBody>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a:grpSpLocks noChangeAspect="1"/>
          </p:cNvGrpSpPr>
          <p:nvPr/>
        </p:nvGrpSpPr>
        <p:grpSpPr>
          <a:xfrm>
            <a:off x="701996"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5"/>
              <a:stretch>
                <a:fillRect l="-52640" r="-52640"/>
              </a:stretch>
            </a:blipFill>
          </p:spPr>
          <p:txBody>
            <a:bodyPr/>
            <a:lstStyle/>
            <a:p>
              <a:endParaRPr lang="en-US"/>
            </a:p>
          </p:txBody>
        </p:sp>
      </p:grpSp>
      <p:sp>
        <p:nvSpPr>
          <p:cNvPr id="21" name="Freeform 21"/>
          <p:cNvSpPr/>
          <p:nvPr/>
        </p:nvSpPr>
        <p:spPr>
          <a:xfrm rot="1792715">
            <a:off x="-615248" y="838449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3">
              <a:alphaModFix amt="80000"/>
            </a:blip>
            <a:stretch>
              <a:fillRect/>
            </a:stretch>
          </a:blipFill>
        </p:spPr>
        <p:txBody>
          <a:bodyPr/>
          <a:lstStyle/>
          <a:p>
            <a:endParaRPr lang="en-US"/>
          </a:p>
        </p:txBody>
      </p:sp>
      <p:sp>
        <p:nvSpPr>
          <p:cNvPr id="22" name="Freeform 22"/>
          <p:cNvSpPr/>
          <p:nvPr/>
        </p:nvSpPr>
        <p:spPr>
          <a:xfrm rot="-1792182">
            <a:off x="3792011" y="8530453"/>
            <a:ext cx="4644064" cy="220593"/>
          </a:xfrm>
          <a:custGeom>
            <a:avLst/>
            <a:gdLst/>
            <a:ahLst/>
            <a:cxnLst/>
            <a:rect l="l" t="t" r="r" b="b"/>
            <a:pathLst>
              <a:path w="4644064" h="220593">
                <a:moveTo>
                  <a:pt x="0" y="0"/>
                </a:moveTo>
                <a:lnTo>
                  <a:pt x="4644064" y="0"/>
                </a:lnTo>
                <a:lnTo>
                  <a:pt x="4644064" y="220593"/>
                </a:lnTo>
                <a:lnTo>
                  <a:pt x="0" y="220593"/>
                </a:lnTo>
                <a:lnTo>
                  <a:pt x="0" y="0"/>
                </a:lnTo>
                <a:close/>
              </a:path>
            </a:pathLst>
          </a:custGeom>
          <a:blipFill>
            <a:blip r:embed="rId3">
              <a:alphaModFix amt="80000"/>
            </a:blip>
            <a:stretch>
              <a:fillRect/>
            </a:stretch>
          </a:blipFill>
        </p:spPr>
        <p:txBody>
          <a:bodyPr/>
          <a:lstStyle/>
          <a:p>
            <a:endParaRPr lang="en-US"/>
          </a:p>
        </p:txBody>
      </p:sp>
      <p:sp>
        <p:nvSpPr>
          <p:cNvPr id="23" name="TextBox 23"/>
          <p:cNvSpPr txBox="1"/>
          <p:nvPr/>
        </p:nvSpPr>
        <p:spPr>
          <a:xfrm>
            <a:off x="8182547" y="1000125"/>
            <a:ext cx="9579704" cy="6647974"/>
          </a:xfrm>
          <a:prstGeom prst="rect">
            <a:avLst/>
          </a:prstGeom>
        </p:spPr>
        <p:txBody>
          <a:bodyPr lIns="0" tIns="0" rIns="0" bIns="0" rtlCol="0" anchor="t">
            <a:spAutoFit/>
          </a:bodyPr>
          <a:lstStyle/>
          <a:p>
            <a:r>
              <a:rPr lang="en-US" sz="2400" b="1" i="0" dirty="0">
                <a:solidFill>
                  <a:srgbClr val="000000"/>
                </a:solidFill>
                <a:effectLst/>
                <a:latin typeface="Poppins Bold" panose="00000800000000000000" charset="0"/>
                <a:cs typeface="Poppins Bold" panose="00000800000000000000" charset="0"/>
              </a:rPr>
              <a:t>The goal of this initiative was to revolutionize </a:t>
            </a:r>
            <a:r>
              <a:rPr lang="en-US" sz="2400" b="1" i="0" dirty="0" err="1">
                <a:solidFill>
                  <a:srgbClr val="000000"/>
                </a:solidFill>
                <a:effectLst/>
                <a:latin typeface="Poppins Bold" panose="00000800000000000000" charset="0"/>
                <a:cs typeface="Poppins Bold" panose="00000800000000000000" charset="0"/>
              </a:rPr>
              <a:t>TeleMessage's</a:t>
            </a:r>
            <a:r>
              <a:rPr lang="en-US" sz="2400" b="1" i="0" dirty="0">
                <a:solidFill>
                  <a:srgbClr val="000000"/>
                </a:solidFill>
                <a:effectLst/>
                <a:latin typeface="Poppins Bold" panose="00000800000000000000" charset="0"/>
                <a:cs typeface="Poppins Bold" panose="00000800000000000000" charset="0"/>
              </a:rPr>
              <a:t> traditional billing process. </a:t>
            </a:r>
            <a:br>
              <a:rPr lang="en-US" sz="2400" b="1" i="0" dirty="0">
                <a:solidFill>
                  <a:srgbClr val="000000"/>
                </a:solidFill>
                <a:effectLst/>
                <a:latin typeface="Poppins Bold" panose="00000800000000000000" charset="0"/>
                <a:cs typeface="Poppins Bold" panose="00000800000000000000" charset="0"/>
              </a:rPr>
            </a:br>
            <a:endParaRPr lang="en-US" sz="2400" dirty="0">
              <a:solidFill>
                <a:srgbClr val="000000"/>
              </a:solidFill>
              <a:effectLst/>
              <a:latin typeface="Poppins Bold" panose="00000800000000000000" charset="0"/>
              <a:cs typeface="Poppins Bold" panose="00000800000000000000" charset="0"/>
            </a:endParaRPr>
          </a:p>
          <a:p>
            <a:r>
              <a:rPr lang="en-US" sz="2400" b="1" i="0" dirty="0">
                <a:solidFill>
                  <a:srgbClr val="000000"/>
                </a:solidFill>
                <a:effectLst/>
                <a:latin typeface="Poppins Bold" panose="00000800000000000000" charset="0"/>
                <a:cs typeface="Poppins Bold" panose="00000800000000000000" charset="0"/>
              </a:rPr>
              <a:t>Previously, clients would initiate contact with the finance team to retrieve bills for their past month's service usage.</a:t>
            </a:r>
            <a:br>
              <a:rPr lang="en-US" sz="2400" b="1" i="0" dirty="0">
                <a:solidFill>
                  <a:srgbClr val="000000"/>
                </a:solidFill>
                <a:effectLst/>
                <a:latin typeface="Poppins Bold" panose="00000800000000000000" charset="0"/>
                <a:cs typeface="Poppins Bold" panose="00000800000000000000" charset="0"/>
              </a:rPr>
            </a:br>
            <a:endParaRPr lang="en-US" sz="2400" dirty="0">
              <a:solidFill>
                <a:srgbClr val="000000"/>
              </a:solidFill>
              <a:effectLst/>
              <a:latin typeface="Poppins Bold" panose="00000800000000000000" charset="0"/>
              <a:cs typeface="Poppins Bold" panose="00000800000000000000" charset="0"/>
            </a:endParaRPr>
          </a:p>
          <a:p>
            <a:r>
              <a:rPr lang="en-US" sz="2400" b="1" i="0" dirty="0">
                <a:solidFill>
                  <a:srgbClr val="000000"/>
                </a:solidFill>
                <a:effectLst/>
                <a:latin typeface="Poppins Bold" panose="00000800000000000000" charset="0"/>
                <a:cs typeface="Poppins Bold" panose="00000800000000000000" charset="0"/>
              </a:rPr>
              <a:t>Recognizing the inherent inefficiencies and the potential to enhance the client experience, we aimed to design a system that would provide clients with instant, seamless access to their past and present usage data. </a:t>
            </a:r>
            <a:br>
              <a:rPr lang="en-US" sz="2400" b="1" i="0" dirty="0">
                <a:solidFill>
                  <a:srgbClr val="000000"/>
                </a:solidFill>
                <a:effectLst/>
                <a:latin typeface="Poppins Bold" panose="00000800000000000000" charset="0"/>
                <a:cs typeface="Poppins Bold" panose="00000800000000000000" charset="0"/>
              </a:rPr>
            </a:br>
            <a:endParaRPr lang="en-US" sz="2400" dirty="0">
              <a:solidFill>
                <a:srgbClr val="000000"/>
              </a:solidFill>
              <a:effectLst/>
              <a:latin typeface="Poppins Bold" panose="00000800000000000000" charset="0"/>
              <a:cs typeface="Poppins Bold" panose="00000800000000000000" charset="0"/>
            </a:endParaRPr>
          </a:p>
          <a:p>
            <a:r>
              <a:rPr lang="en-US" sz="2400" b="1" i="0" dirty="0">
                <a:solidFill>
                  <a:srgbClr val="000000"/>
                </a:solidFill>
                <a:effectLst/>
                <a:latin typeface="Poppins Bold" panose="00000800000000000000" charset="0"/>
                <a:cs typeface="Poppins Bold" panose="00000800000000000000" charset="0"/>
              </a:rPr>
              <a:t>Furthermore, with the integration of machine learning, our ambition extended to offering clients predictive insights into their future usage patterns, promoting proactive budgeting and usage decisions. </a:t>
            </a:r>
            <a:br>
              <a:rPr lang="en-US" sz="2400" b="1" i="0" dirty="0">
                <a:solidFill>
                  <a:srgbClr val="000000"/>
                </a:solidFill>
                <a:effectLst/>
                <a:latin typeface="Poppins Bold" panose="00000800000000000000" charset="0"/>
                <a:cs typeface="Poppins Bold" panose="00000800000000000000" charset="0"/>
              </a:rPr>
            </a:br>
            <a:endParaRPr lang="en-US" sz="2400" dirty="0">
              <a:solidFill>
                <a:srgbClr val="000000"/>
              </a:solidFill>
              <a:effectLst/>
              <a:latin typeface="Poppins Bold" panose="00000800000000000000" charset="0"/>
              <a:cs typeface="Poppins Bold" panose="00000800000000000000" charset="0"/>
            </a:endParaRPr>
          </a:p>
          <a:p>
            <a:r>
              <a:rPr lang="en-US" sz="2400" b="1" i="0" dirty="0">
                <a:solidFill>
                  <a:srgbClr val="000000"/>
                </a:solidFill>
                <a:effectLst/>
                <a:latin typeface="Poppins Bold" panose="00000800000000000000" charset="0"/>
                <a:cs typeface="Poppins Bold" panose="00000800000000000000" charset="0"/>
              </a:rPr>
              <a:t>This project was conceived not merely as a billing solution, but as a holistic client empowerment tool.</a:t>
            </a:r>
            <a:endParaRPr lang="en-US" sz="2400" dirty="0">
              <a:solidFill>
                <a:srgbClr val="000000"/>
              </a:solidFill>
              <a:effectLst/>
              <a:latin typeface="Poppins Bold" panose="00000800000000000000" charset="0"/>
              <a:cs typeface="Poppins Bold" panose="00000800000000000000" charset="0"/>
            </a:endParaRPr>
          </a:p>
        </p:txBody>
      </p:sp>
      <p:sp>
        <p:nvSpPr>
          <p:cNvPr id="24" name="TextBox 24"/>
          <p:cNvSpPr txBox="1"/>
          <p:nvPr/>
        </p:nvSpPr>
        <p:spPr>
          <a:xfrm>
            <a:off x="8067741" y="251418"/>
            <a:ext cx="3458892" cy="687663"/>
          </a:xfrm>
          <a:prstGeom prst="rect">
            <a:avLst/>
          </a:prstGeom>
        </p:spPr>
        <p:txBody>
          <a:bodyPr lIns="0" tIns="0" rIns="0" bIns="0" rtlCol="0" anchor="t">
            <a:spAutoFit/>
          </a:bodyPr>
          <a:lstStyle/>
          <a:p>
            <a:pPr algn="r">
              <a:lnSpc>
                <a:spcPts val="5084"/>
              </a:lnSpc>
            </a:pPr>
            <a:r>
              <a:rPr lang="en-US" sz="4499" spc="-134">
                <a:solidFill>
                  <a:srgbClr val="000000"/>
                </a:solidFill>
                <a:latin typeface="Poppins Bold"/>
              </a:rPr>
              <a:t>Project Goal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998130">
            <a:off x="-5216911" y="99185"/>
            <a:ext cx="14503583" cy="7811799"/>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txBody>
            <a:bodyPr/>
            <a:lstStyle/>
            <a:p>
              <a:endParaRPr lang="en-US"/>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813147">
            <a:off x="9299" y="1526092"/>
            <a:ext cx="8743695" cy="7661663"/>
          </a:xfrm>
          <a:custGeom>
            <a:avLst/>
            <a:gdLst/>
            <a:ahLst/>
            <a:cxnLst/>
            <a:rect l="l" t="t" r="r" b="b"/>
            <a:pathLst>
              <a:path w="8743695" h="7661663">
                <a:moveTo>
                  <a:pt x="0" y="0"/>
                </a:moveTo>
                <a:lnTo>
                  <a:pt x="8743695" y="0"/>
                </a:lnTo>
                <a:lnTo>
                  <a:pt x="8743695" y="7661662"/>
                </a:lnTo>
                <a:lnTo>
                  <a:pt x="0" y="7661662"/>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767974" y="1152504"/>
            <a:ext cx="7226346" cy="8408839"/>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txBody>
            <a:bodyPr/>
            <a:lstStyle/>
            <a:p>
              <a:endParaRPr lang="en-US"/>
            </a:p>
          </p:txBody>
        </p:sp>
        <p:sp>
          <p:nvSpPr>
            <p:cNvPr id="8" name="TextBox 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9071776" y="116960"/>
            <a:ext cx="14503583" cy="7811799"/>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txBody>
            <a:bodyPr/>
            <a:lstStyle/>
            <a:p>
              <a:endParaRPr lang="en-US"/>
            </a:p>
          </p:txBody>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1813147">
            <a:off x="9592419" y="1526092"/>
            <a:ext cx="8743695" cy="7661663"/>
          </a:xfrm>
          <a:custGeom>
            <a:avLst/>
            <a:gdLst/>
            <a:ahLst/>
            <a:cxnLst/>
            <a:rect l="l" t="t" r="r" b="b"/>
            <a:pathLst>
              <a:path w="8743695" h="7661663">
                <a:moveTo>
                  <a:pt x="0" y="0"/>
                </a:moveTo>
                <a:lnTo>
                  <a:pt x="8743695" y="0"/>
                </a:lnTo>
                <a:lnTo>
                  <a:pt x="8743695" y="7661662"/>
                </a:lnTo>
                <a:lnTo>
                  <a:pt x="0" y="7661662"/>
                </a:lnTo>
                <a:lnTo>
                  <a:pt x="0" y="0"/>
                </a:lnTo>
                <a:close/>
              </a:path>
            </a:pathLst>
          </a:custGeom>
          <a:blipFill>
            <a:blip r:embed="rId2"/>
            <a:stretch>
              <a:fillRect/>
            </a:stretch>
          </a:blipFill>
        </p:spPr>
        <p:txBody>
          <a:bodyPr/>
          <a:lstStyle/>
          <a:p>
            <a:endParaRPr lang="en-US"/>
          </a:p>
        </p:txBody>
      </p:sp>
      <p:grpSp>
        <p:nvGrpSpPr>
          <p:cNvPr id="13" name="Group 13"/>
          <p:cNvGrpSpPr/>
          <p:nvPr/>
        </p:nvGrpSpPr>
        <p:grpSpPr>
          <a:xfrm>
            <a:off x="10343682" y="1028700"/>
            <a:ext cx="7226346" cy="8408839"/>
            <a:chOff x="0" y="0"/>
            <a:chExt cx="698500" cy="812800"/>
          </a:xfrm>
        </p:grpSpPr>
        <p:sp>
          <p:nvSpPr>
            <p:cNvPr id="14" name="Freeform 1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txBody>
            <a:bodyPr/>
            <a:lstStyle/>
            <a:p>
              <a:endParaRPr lang="en-US"/>
            </a:p>
          </p:txBody>
        </p:sp>
        <p:sp>
          <p:nvSpPr>
            <p:cNvPr id="15" name="TextBox 15"/>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591841" y="1354883"/>
            <a:ext cx="1563243" cy="1819046"/>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85725">
              <a:solidFill>
                <a:srgbClr val="FFA916"/>
              </a:solidFill>
            </a:ln>
          </p:spPr>
          <p:txBody>
            <a:bodyPr/>
            <a:lstStyle/>
            <a:p>
              <a:endParaRPr lang="en-US"/>
            </a:p>
          </p:txBody>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3161926" y="1298440"/>
            <a:ext cx="1583962" cy="1819046"/>
            <a:chOff x="-9258" y="-128053"/>
            <a:chExt cx="707758" cy="812800"/>
          </a:xfrm>
        </p:grpSpPr>
        <p:sp>
          <p:nvSpPr>
            <p:cNvPr id="20" name="Freeform 20"/>
            <p:cNvSpPr/>
            <p:nvPr/>
          </p:nvSpPr>
          <p:spPr>
            <a:xfrm>
              <a:off x="-9258" y="-128053"/>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85725">
              <a:solidFill>
                <a:srgbClr val="FFA916"/>
              </a:solidFill>
            </a:ln>
          </p:spPr>
          <p:txBody>
            <a:bodyPr/>
            <a:lstStyle/>
            <a:p>
              <a:endParaRPr lang="en-US" dirty="0"/>
            </a:p>
          </p:txBody>
        </p:sp>
        <p:sp>
          <p:nvSpPr>
            <p:cNvPr id="21" name="TextBox 21"/>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3848543" y="1822497"/>
            <a:ext cx="982079" cy="770932"/>
          </a:xfrm>
          <a:custGeom>
            <a:avLst/>
            <a:gdLst/>
            <a:ahLst/>
            <a:cxnLst/>
            <a:rect l="l" t="t" r="r" b="b"/>
            <a:pathLst>
              <a:path w="982079" h="770932">
                <a:moveTo>
                  <a:pt x="0" y="0"/>
                </a:moveTo>
                <a:lnTo>
                  <a:pt x="982079" y="0"/>
                </a:lnTo>
                <a:lnTo>
                  <a:pt x="982079" y="770932"/>
                </a:lnTo>
                <a:lnTo>
                  <a:pt x="0" y="770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Freeform 23"/>
          <p:cNvSpPr/>
          <p:nvPr/>
        </p:nvSpPr>
        <p:spPr>
          <a:xfrm>
            <a:off x="13452768" y="1814989"/>
            <a:ext cx="981558" cy="770932"/>
          </a:xfrm>
          <a:custGeom>
            <a:avLst/>
            <a:gdLst/>
            <a:ahLst/>
            <a:cxnLst/>
            <a:rect l="l" t="t" r="r" b="b"/>
            <a:pathLst>
              <a:path w="981558" h="770932">
                <a:moveTo>
                  <a:pt x="0" y="0"/>
                </a:moveTo>
                <a:lnTo>
                  <a:pt x="981559" y="0"/>
                </a:lnTo>
                <a:lnTo>
                  <a:pt x="981559" y="770932"/>
                </a:lnTo>
                <a:lnTo>
                  <a:pt x="0" y="7709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24" name="TextBox 24"/>
          <p:cNvSpPr txBox="1"/>
          <p:nvPr/>
        </p:nvSpPr>
        <p:spPr>
          <a:xfrm>
            <a:off x="3737572" y="323934"/>
            <a:ext cx="11008316" cy="666849"/>
          </a:xfrm>
          <a:prstGeom prst="rect">
            <a:avLst/>
          </a:prstGeom>
        </p:spPr>
        <p:txBody>
          <a:bodyPr lIns="0" tIns="0" rIns="0" bIns="0" rtlCol="0" anchor="t">
            <a:spAutoFit/>
          </a:bodyPr>
          <a:lstStyle/>
          <a:p>
            <a:pPr algn="ctr">
              <a:lnSpc>
                <a:spcPts val="5174"/>
              </a:lnSpc>
            </a:pPr>
            <a:r>
              <a:rPr lang="en-US" sz="4500" spc="-135" dirty="0">
                <a:solidFill>
                  <a:srgbClr val="000000"/>
                </a:solidFill>
                <a:latin typeface="Poppins Bold"/>
              </a:rPr>
              <a:t>Challenge &amp; Solution</a:t>
            </a:r>
          </a:p>
        </p:txBody>
      </p:sp>
      <p:sp>
        <p:nvSpPr>
          <p:cNvPr id="25" name="TextBox 25"/>
          <p:cNvSpPr txBox="1"/>
          <p:nvPr/>
        </p:nvSpPr>
        <p:spPr>
          <a:xfrm>
            <a:off x="2071161" y="3353005"/>
            <a:ext cx="4822559" cy="538609"/>
          </a:xfrm>
          <a:prstGeom prst="rect">
            <a:avLst/>
          </a:prstGeom>
        </p:spPr>
        <p:txBody>
          <a:bodyPr lIns="0" tIns="0" rIns="0" bIns="0" rtlCol="0" anchor="t">
            <a:spAutoFit/>
          </a:bodyPr>
          <a:lstStyle/>
          <a:p>
            <a:pPr algn="ctr">
              <a:lnSpc>
                <a:spcPts val="4180"/>
              </a:lnSpc>
            </a:pPr>
            <a:r>
              <a:rPr lang="en-US" sz="3699" spc="-110" dirty="0">
                <a:solidFill>
                  <a:srgbClr val="FFFFFF"/>
                </a:solidFill>
                <a:latin typeface="Poppins Bold"/>
              </a:rPr>
              <a:t>Big Data Challenge</a:t>
            </a:r>
          </a:p>
        </p:txBody>
      </p:sp>
      <p:sp>
        <p:nvSpPr>
          <p:cNvPr id="26" name="TextBox 26"/>
          <p:cNvSpPr txBox="1"/>
          <p:nvPr/>
        </p:nvSpPr>
        <p:spPr>
          <a:xfrm>
            <a:off x="11739333" y="3215224"/>
            <a:ext cx="4822559" cy="538609"/>
          </a:xfrm>
          <a:prstGeom prst="rect">
            <a:avLst/>
          </a:prstGeom>
        </p:spPr>
        <p:txBody>
          <a:bodyPr lIns="0" tIns="0" rIns="0" bIns="0" rtlCol="0" anchor="t">
            <a:spAutoFit/>
          </a:bodyPr>
          <a:lstStyle/>
          <a:p>
            <a:pPr algn="ctr">
              <a:lnSpc>
                <a:spcPts val="4180"/>
              </a:lnSpc>
            </a:pPr>
            <a:r>
              <a:rPr lang="en-US" sz="3699" spc="-110" dirty="0">
                <a:solidFill>
                  <a:srgbClr val="FFFFFF"/>
                </a:solidFill>
                <a:latin typeface="Poppins Bold"/>
              </a:rPr>
              <a:t>Selected Solution</a:t>
            </a:r>
          </a:p>
        </p:txBody>
      </p:sp>
      <p:sp>
        <p:nvSpPr>
          <p:cNvPr id="27" name="TextBox 27"/>
          <p:cNvSpPr txBox="1"/>
          <p:nvPr/>
        </p:nvSpPr>
        <p:spPr>
          <a:xfrm>
            <a:off x="10419431" y="3836510"/>
            <a:ext cx="7226346" cy="3599788"/>
          </a:xfrm>
          <a:prstGeom prst="rect">
            <a:avLst/>
          </a:prstGeom>
        </p:spPr>
        <p:txBody>
          <a:bodyPr lIns="0" tIns="0" rIns="0" bIns="0" rtlCol="0" anchor="t">
            <a:spAutoFit/>
          </a:bodyPr>
          <a:lstStyle/>
          <a:p>
            <a:pPr>
              <a:lnSpc>
                <a:spcPts val="3186"/>
              </a:lnSpc>
            </a:pPr>
            <a:r>
              <a:rPr lang="en-US" sz="2276" dirty="0">
                <a:solidFill>
                  <a:srgbClr val="FFFFFF"/>
                </a:solidFill>
                <a:latin typeface="Arimo"/>
              </a:rPr>
              <a:t>The core of the project lies in the utilization of refined queries that respond swiftly to client demands, significantly expediting the extraction of information. Concurrently, a learning model is in the process of exploring strategies to efficiently conserve data resources. Simultaneously, it aims to furnish clients with an approximate forecast of their forthcoming month's billing. This predictive estimation is based on the most recent data housed within the database.</a:t>
            </a:r>
          </a:p>
        </p:txBody>
      </p:sp>
      <p:sp>
        <p:nvSpPr>
          <p:cNvPr id="28" name="TextBox 28"/>
          <p:cNvSpPr txBox="1"/>
          <p:nvPr/>
        </p:nvSpPr>
        <p:spPr>
          <a:xfrm>
            <a:off x="953701" y="3825573"/>
            <a:ext cx="7131096" cy="4067524"/>
          </a:xfrm>
          <a:prstGeom prst="rect">
            <a:avLst/>
          </a:prstGeom>
        </p:spPr>
        <p:txBody>
          <a:bodyPr lIns="0" tIns="0" rIns="0" bIns="0" rtlCol="0" anchor="t">
            <a:spAutoFit/>
          </a:bodyPr>
          <a:lstStyle/>
          <a:p>
            <a:pPr>
              <a:lnSpc>
                <a:spcPts val="3186"/>
              </a:lnSpc>
            </a:pPr>
            <a:r>
              <a:rPr lang="en-US" sz="2276" dirty="0">
                <a:solidFill>
                  <a:srgbClr val="FFFFFF"/>
                </a:solidFill>
                <a:latin typeface="Arimo"/>
              </a:rPr>
              <a:t>The challenge we're addressing pertains to the inefficiencies arising from processing extensive big data within a distributed SQL-based database. </a:t>
            </a:r>
            <a:br>
              <a:rPr lang="en-US" sz="2276" dirty="0">
                <a:solidFill>
                  <a:srgbClr val="FFFFFF"/>
                </a:solidFill>
                <a:latin typeface="Arimo"/>
              </a:rPr>
            </a:br>
            <a:r>
              <a:rPr lang="en-US" sz="2276" dirty="0">
                <a:solidFill>
                  <a:srgbClr val="FFFFFF"/>
                </a:solidFill>
                <a:latin typeface="Arimo"/>
              </a:rPr>
              <a:t>This complexity gives rise to suboptimal performance and potential bottlenecks, ultimately hindering smooth data retrieval and analysis. </a:t>
            </a:r>
            <a:br>
              <a:rPr lang="en-US" sz="2276" dirty="0">
                <a:solidFill>
                  <a:srgbClr val="FFFFFF"/>
                </a:solidFill>
                <a:latin typeface="Arimo"/>
              </a:rPr>
            </a:br>
            <a:r>
              <a:rPr lang="en-US" sz="2276" dirty="0">
                <a:solidFill>
                  <a:srgbClr val="FFFFFF"/>
                </a:solidFill>
                <a:latin typeface="Arimo"/>
              </a:rPr>
              <a:t>Consequently, this situation compromises the overall efficiency of data processing workflows, making the timely extraction of valuable insights a challenging endeavor.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txBody>
            <a:bodyPr/>
            <a:lstStyle/>
            <a:p>
              <a:endParaRPr lang="en-US"/>
            </a:p>
          </p:txBody>
        </p:sp>
        <p:sp>
          <p:nvSpPr>
            <p:cNvPr id="6" name="TextBox 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txBody>
            <a:bodyPr/>
            <a:lstStyle/>
            <a:p>
              <a:endParaRPr lang="en-US"/>
            </a:p>
          </p:txBody>
        </p:sp>
        <p:sp>
          <p:nvSpPr>
            <p:cNvPr id="9" name="TextBox 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028700" y="3417094"/>
            <a:ext cx="6255643" cy="5841206"/>
          </a:xfrm>
          <a:custGeom>
            <a:avLst/>
            <a:gdLst/>
            <a:ahLst/>
            <a:cxnLst/>
            <a:rect l="l" t="t" r="r" b="b"/>
            <a:pathLst>
              <a:path w="6255643" h="5841206">
                <a:moveTo>
                  <a:pt x="0" y="0"/>
                </a:moveTo>
                <a:lnTo>
                  <a:pt x="6255643" y="0"/>
                </a:lnTo>
                <a:lnTo>
                  <a:pt x="6255643" y="5841206"/>
                </a:lnTo>
                <a:lnTo>
                  <a:pt x="0" y="5841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p:cNvGrpSpPr/>
          <p:nvPr/>
        </p:nvGrpSpPr>
        <p:grpSpPr>
          <a:xfrm>
            <a:off x="8652563" y="3417094"/>
            <a:ext cx="1309167" cy="1125065"/>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a:solidFill>
                <a:srgbClr val="FFA916"/>
              </a:solidFill>
            </a:ln>
          </p:spPr>
          <p:txBody>
            <a:bodyPr/>
            <a:lstStyle/>
            <a:p>
              <a:endParaRPr lang="en-US"/>
            </a:p>
          </p:txBody>
        </p:sp>
        <p:sp>
          <p:nvSpPr>
            <p:cNvPr id="13" name="TextBox 13"/>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652563" y="4987367"/>
            <a:ext cx="1309167" cy="1125065"/>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a:solidFill>
                <a:srgbClr val="FFA916"/>
              </a:solidFill>
            </a:ln>
          </p:spPr>
          <p:txBody>
            <a:bodyPr/>
            <a:lstStyle/>
            <a:p>
              <a:endParaRPr lang="en-US"/>
            </a:p>
          </p:txBody>
        </p:sp>
        <p:sp>
          <p:nvSpPr>
            <p:cNvPr id="16" name="TextBox 1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652563" y="6561266"/>
            <a:ext cx="1309167" cy="1125065"/>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a:solidFill>
                <a:srgbClr val="FFA916"/>
              </a:solidFill>
            </a:ln>
          </p:spPr>
          <p:txBody>
            <a:bodyPr/>
            <a:lstStyle/>
            <a:p>
              <a:endParaRPr lang="en-US"/>
            </a:p>
          </p:txBody>
        </p:sp>
        <p:sp>
          <p:nvSpPr>
            <p:cNvPr id="19" name="TextBox 19"/>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652563" y="8133235"/>
            <a:ext cx="1309167" cy="1125065"/>
            <a:chOff x="0" y="0"/>
            <a:chExt cx="812800" cy="698500"/>
          </a:xfrm>
        </p:grpSpPr>
        <p:sp>
          <p:nvSpPr>
            <p:cNvPr id="21" name="Freeform 2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a:solidFill>
                <a:srgbClr val="FFA916"/>
              </a:solidFill>
            </a:ln>
          </p:spPr>
          <p:txBody>
            <a:bodyPr/>
            <a:lstStyle/>
            <a:p>
              <a:endParaRPr lang="en-US"/>
            </a:p>
          </p:txBody>
        </p:sp>
        <p:sp>
          <p:nvSpPr>
            <p:cNvPr id="22" name="TextBox 22"/>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2883514" y="5064690"/>
            <a:ext cx="2546015" cy="2546015"/>
          </a:xfrm>
          <a:custGeom>
            <a:avLst/>
            <a:gdLst/>
            <a:ahLst/>
            <a:cxnLst/>
            <a:rect l="l" t="t" r="r" b="b"/>
            <a:pathLst>
              <a:path w="2546015" h="2546015">
                <a:moveTo>
                  <a:pt x="0" y="0"/>
                </a:moveTo>
                <a:lnTo>
                  <a:pt x="2546015" y="0"/>
                </a:lnTo>
                <a:lnTo>
                  <a:pt x="2546015" y="2546014"/>
                </a:lnTo>
                <a:lnTo>
                  <a:pt x="0" y="25460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24"/>
          <p:cNvSpPr/>
          <p:nvPr/>
        </p:nvSpPr>
        <p:spPr>
          <a:xfrm>
            <a:off x="3490646" y="5510994"/>
            <a:ext cx="1331751" cy="1522001"/>
          </a:xfrm>
          <a:custGeom>
            <a:avLst/>
            <a:gdLst/>
            <a:ahLst/>
            <a:cxnLst/>
            <a:rect l="l" t="t" r="r" b="b"/>
            <a:pathLst>
              <a:path w="1331751" h="1522001">
                <a:moveTo>
                  <a:pt x="0" y="0"/>
                </a:moveTo>
                <a:lnTo>
                  <a:pt x="1331751" y="0"/>
                </a:lnTo>
                <a:lnTo>
                  <a:pt x="1331751" y="1522001"/>
                </a:lnTo>
                <a:lnTo>
                  <a:pt x="0" y="1522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Freeform 25"/>
          <p:cNvSpPr/>
          <p:nvPr/>
        </p:nvSpPr>
        <p:spPr>
          <a:xfrm>
            <a:off x="1462064" y="4004835"/>
            <a:ext cx="1562073" cy="1206701"/>
          </a:xfrm>
          <a:custGeom>
            <a:avLst/>
            <a:gdLst/>
            <a:ahLst/>
            <a:cxnLst/>
            <a:rect l="l" t="t" r="r" b="b"/>
            <a:pathLst>
              <a:path w="1562073" h="1206701">
                <a:moveTo>
                  <a:pt x="0" y="0"/>
                </a:moveTo>
                <a:lnTo>
                  <a:pt x="1562072" y="0"/>
                </a:lnTo>
                <a:lnTo>
                  <a:pt x="1562072" y="1206701"/>
                </a:lnTo>
                <a:lnTo>
                  <a:pt x="0" y="12067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6" name="Freeform 26"/>
          <p:cNvSpPr/>
          <p:nvPr/>
        </p:nvSpPr>
        <p:spPr>
          <a:xfrm>
            <a:off x="5278640" y="3888823"/>
            <a:ext cx="1432860" cy="1389874"/>
          </a:xfrm>
          <a:custGeom>
            <a:avLst/>
            <a:gdLst/>
            <a:ahLst/>
            <a:cxnLst/>
            <a:rect l="l" t="t" r="r" b="b"/>
            <a:pathLst>
              <a:path w="1432860" h="1389874">
                <a:moveTo>
                  <a:pt x="0" y="0"/>
                </a:moveTo>
                <a:lnTo>
                  <a:pt x="1432860" y="0"/>
                </a:lnTo>
                <a:lnTo>
                  <a:pt x="1432860" y="1389874"/>
                </a:lnTo>
                <a:lnTo>
                  <a:pt x="0" y="13898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7" name="Freeform 27"/>
          <p:cNvSpPr/>
          <p:nvPr/>
        </p:nvSpPr>
        <p:spPr>
          <a:xfrm>
            <a:off x="1704789" y="7431199"/>
            <a:ext cx="1319347" cy="1259377"/>
          </a:xfrm>
          <a:custGeom>
            <a:avLst/>
            <a:gdLst/>
            <a:ahLst/>
            <a:cxnLst/>
            <a:rect l="l" t="t" r="r" b="b"/>
            <a:pathLst>
              <a:path w="1319347" h="1259377">
                <a:moveTo>
                  <a:pt x="0" y="0"/>
                </a:moveTo>
                <a:lnTo>
                  <a:pt x="1319347" y="0"/>
                </a:lnTo>
                <a:lnTo>
                  <a:pt x="1319347" y="1259377"/>
                </a:lnTo>
                <a:lnTo>
                  <a:pt x="0" y="125937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8" name="Freeform 28"/>
          <p:cNvSpPr/>
          <p:nvPr/>
        </p:nvSpPr>
        <p:spPr>
          <a:xfrm>
            <a:off x="5278640" y="7365133"/>
            <a:ext cx="1432860" cy="1355843"/>
          </a:xfrm>
          <a:custGeom>
            <a:avLst/>
            <a:gdLst/>
            <a:ahLst/>
            <a:cxnLst/>
            <a:rect l="l" t="t" r="r" b="b"/>
            <a:pathLst>
              <a:path w="1432860" h="1355843">
                <a:moveTo>
                  <a:pt x="0" y="0"/>
                </a:moveTo>
                <a:lnTo>
                  <a:pt x="1432860" y="0"/>
                </a:lnTo>
                <a:lnTo>
                  <a:pt x="1432860" y="1355843"/>
                </a:lnTo>
                <a:lnTo>
                  <a:pt x="0" y="135584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9" name="TextBox 29"/>
          <p:cNvSpPr txBox="1"/>
          <p:nvPr/>
        </p:nvSpPr>
        <p:spPr>
          <a:xfrm>
            <a:off x="4562165" y="1009650"/>
            <a:ext cx="9163669" cy="704766"/>
          </a:xfrm>
          <a:prstGeom prst="rect">
            <a:avLst/>
          </a:prstGeom>
        </p:spPr>
        <p:txBody>
          <a:bodyPr lIns="0" tIns="0" rIns="0" bIns="0" rtlCol="0" anchor="t">
            <a:spAutoFit/>
          </a:bodyPr>
          <a:lstStyle/>
          <a:p>
            <a:pPr algn="ctr">
              <a:lnSpc>
                <a:spcPts val="5174"/>
              </a:lnSpc>
            </a:pPr>
            <a:r>
              <a:rPr lang="en-US" sz="4500">
                <a:solidFill>
                  <a:srgbClr val="000000"/>
                </a:solidFill>
                <a:latin typeface="Poppins Bold"/>
              </a:rPr>
              <a:t>Solution Description</a:t>
            </a:r>
          </a:p>
        </p:txBody>
      </p:sp>
      <p:sp>
        <p:nvSpPr>
          <p:cNvPr id="30" name="TextBox 30"/>
          <p:cNvSpPr txBox="1"/>
          <p:nvPr/>
        </p:nvSpPr>
        <p:spPr>
          <a:xfrm>
            <a:off x="10229726" y="3416520"/>
            <a:ext cx="5002227" cy="472303"/>
          </a:xfrm>
          <a:prstGeom prst="rect">
            <a:avLst/>
          </a:prstGeom>
        </p:spPr>
        <p:txBody>
          <a:bodyPr lIns="0" tIns="0" rIns="0" bIns="0" rtlCol="0" anchor="t">
            <a:spAutoFit/>
          </a:bodyPr>
          <a:lstStyle/>
          <a:p>
            <a:pPr>
              <a:lnSpc>
                <a:spcPts val="3700"/>
              </a:lnSpc>
              <a:spcBef>
                <a:spcPct val="0"/>
              </a:spcBef>
            </a:pPr>
            <a:r>
              <a:rPr lang="en-US" sz="2643">
                <a:solidFill>
                  <a:srgbClr val="000000"/>
                </a:solidFill>
                <a:latin typeface="Poppins Bold"/>
              </a:rPr>
              <a:t>Client Demands</a:t>
            </a:r>
          </a:p>
        </p:txBody>
      </p:sp>
      <p:sp>
        <p:nvSpPr>
          <p:cNvPr id="31" name="TextBox 31"/>
          <p:cNvSpPr txBox="1"/>
          <p:nvPr/>
        </p:nvSpPr>
        <p:spPr>
          <a:xfrm>
            <a:off x="8966004" y="3507913"/>
            <a:ext cx="682286" cy="810076"/>
          </a:xfrm>
          <a:prstGeom prst="rect">
            <a:avLst/>
          </a:prstGeom>
        </p:spPr>
        <p:txBody>
          <a:bodyPr lIns="0" tIns="0" rIns="0" bIns="0" rtlCol="0" anchor="t">
            <a:spAutoFit/>
          </a:bodyPr>
          <a:lstStyle/>
          <a:p>
            <a:pPr algn="ctr">
              <a:lnSpc>
                <a:spcPts val="6216"/>
              </a:lnSpc>
              <a:spcBef>
                <a:spcPct val="0"/>
              </a:spcBef>
            </a:pPr>
            <a:r>
              <a:rPr lang="en-US" sz="4440">
                <a:solidFill>
                  <a:srgbClr val="FFFFFF"/>
                </a:solidFill>
                <a:latin typeface="Poppins Bold"/>
              </a:rPr>
              <a:t>01</a:t>
            </a:r>
          </a:p>
        </p:txBody>
      </p:sp>
      <p:sp>
        <p:nvSpPr>
          <p:cNvPr id="32" name="TextBox 32"/>
          <p:cNvSpPr txBox="1"/>
          <p:nvPr/>
        </p:nvSpPr>
        <p:spPr>
          <a:xfrm>
            <a:off x="8779687" y="5078186"/>
            <a:ext cx="1054919" cy="810076"/>
          </a:xfrm>
          <a:prstGeom prst="rect">
            <a:avLst/>
          </a:prstGeom>
        </p:spPr>
        <p:txBody>
          <a:bodyPr lIns="0" tIns="0" rIns="0" bIns="0" rtlCol="0" anchor="t">
            <a:spAutoFit/>
          </a:bodyPr>
          <a:lstStyle/>
          <a:p>
            <a:pPr algn="ctr">
              <a:lnSpc>
                <a:spcPts val="6216"/>
              </a:lnSpc>
              <a:spcBef>
                <a:spcPct val="0"/>
              </a:spcBef>
            </a:pPr>
            <a:r>
              <a:rPr lang="en-US" sz="4440">
                <a:solidFill>
                  <a:srgbClr val="FFFFFF"/>
                </a:solidFill>
                <a:latin typeface="Poppins Bold"/>
              </a:rPr>
              <a:t>02</a:t>
            </a:r>
          </a:p>
        </p:txBody>
      </p:sp>
      <p:sp>
        <p:nvSpPr>
          <p:cNvPr id="33" name="TextBox 33"/>
          <p:cNvSpPr txBox="1"/>
          <p:nvPr/>
        </p:nvSpPr>
        <p:spPr>
          <a:xfrm>
            <a:off x="8831085" y="6646894"/>
            <a:ext cx="952124" cy="810076"/>
          </a:xfrm>
          <a:prstGeom prst="rect">
            <a:avLst/>
          </a:prstGeom>
        </p:spPr>
        <p:txBody>
          <a:bodyPr lIns="0" tIns="0" rIns="0" bIns="0" rtlCol="0" anchor="t">
            <a:spAutoFit/>
          </a:bodyPr>
          <a:lstStyle/>
          <a:p>
            <a:pPr algn="ctr">
              <a:lnSpc>
                <a:spcPts val="6216"/>
              </a:lnSpc>
              <a:spcBef>
                <a:spcPct val="0"/>
              </a:spcBef>
            </a:pPr>
            <a:r>
              <a:rPr lang="en-US" sz="4440">
                <a:solidFill>
                  <a:srgbClr val="FFFFFF"/>
                </a:solidFill>
                <a:latin typeface="Poppins Bold"/>
              </a:rPr>
              <a:t>03</a:t>
            </a:r>
          </a:p>
        </p:txBody>
      </p:sp>
      <p:sp>
        <p:nvSpPr>
          <p:cNvPr id="34" name="TextBox 34"/>
          <p:cNvSpPr txBox="1"/>
          <p:nvPr/>
        </p:nvSpPr>
        <p:spPr>
          <a:xfrm>
            <a:off x="8831085" y="8218863"/>
            <a:ext cx="952124" cy="810076"/>
          </a:xfrm>
          <a:prstGeom prst="rect">
            <a:avLst/>
          </a:prstGeom>
        </p:spPr>
        <p:txBody>
          <a:bodyPr lIns="0" tIns="0" rIns="0" bIns="0" rtlCol="0" anchor="t">
            <a:spAutoFit/>
          </a:bodyPr>
          <a:lstStyle/>
          <a:p>
            <a:pPr algn="ctr">
              <a:lnSpc>
                <a:spcPts val="6216"/>
              </a:lnSpc>
              <a:spcBef>
                <a:spcPct val="0"/>
              </a:spcBef>
            </a:pPr>
            <a:r>
              <a:rPr lang="en-US" sz="4440">
                <a:solidFill>
                  <a:srgbClr val="FFFFFF"/>
                </a:solidFill>
                <a:latin typeface="Poppins Bold"/>
              </a:rPr>
              <a:t>04</a:t>
            </a:r>
          </a:p>
        </p:txBody>
      </p:sp>
      <p:sp>
        <p:nvSpPr>
          <p:cNvPr id="35" name="TextBox 35"/>
          <p:cNvSpPr txBox="1"/>
          <p:nvPr/>
        </p:nvSpPr>
        <p:spPr>
          <a:xfrm>
            <a:off x="10229726" y="5108836"/>
            <a:ext cx="4288436" cy="472303"/>
          </a:xfrm>
          <a:prstGeom prst="rect">
            <a:avLst/>
          </a:prstGeom>
        </p:spPr>
        <p:txBody>
          <a:bodyPr lIns="0" tIns="0" rIns="0" bIns="0" rtlCol="0" anchor="t">
            <a:spAutoFit/>
          </a:bodyPr>
          <a:lstStyle/>
          <a:p>
            <a:pPr>
              <a:lnSpc>
                <a:spcPts val="3700"/>
              </a:lnSpc>
              <a:spcBef>
                <a:spcPct val="0"/>
              </a:spcBef>
            </a:pPr>
            <a:r>
              <a:rPr lang="en-US" sz="2643">
                <a:solidFill>
                  <a:srgbClr val="000000"/>
                </a:solidFill>
                <a:latin typeface="Poppins Bold"/>
              </a:rPr>
              <a:t>Collecting Data</a:t>
            </a:r>
          </a:p>
        </p:txBody>
      </p:sp>
      <p:sp>
        <p:nvSpPr>
          <p:cNvPr id="36" name="TextBox 36"/>
          <p:cNvSpPr txBox="1"/>
          <p:nvPr/>
        </p:nvSpPr>
        <p:spPr>
          <a:xfrm>
            <a:off x="10229726" y="6560692"/>
            <a:ext cx="3363266" cy="472303"/>
          </a:xfrm>
          <a:prstGeom prst="rect">
            <a:avLst/>
          </a:prstGeom>
        </p:spPr>
        <p:txBody>
          <a:bodyPr lIns="0" tIns="0" rIns="0" bIns="0" rtlCol="0" anchor="t">
            <a:spAutoFit/>
          </a:bodyPr>
          <a:lstStyle/>
          <a:p>
            <a:pPr>
              <a:lnSpc>
                <a:spcPts val="3700"/>
              </a:lnSpc>
              <a:spcBef>
                <a:spcPct val="0"/>
              </a:spcBef>
            </a:pPr>
            <a:r>
              <a:rPr lang="en-US" sz="2643">
                <a:solidFill>
                  <a:srgbClr val="000000"/>
                </a:solidFill>
                <a:latin typeface="Poppins Bold"/>
              </a:rPr>
              <a:t>Generating Data</a:t>
            </a:r>
          </a:p>
        </p:txBody>
      </p:sp>
      <p:sp>
        <p:nvSpPr>
          <p:cNvPr id="37" name="TextBox 37"/>
          <p:cNvSpPr txBox="1"/>
          <p:nvPr/>
        </p:nvSpPr>
        <p:spPr>
          <a:xfrm>
            <a:off x="10229726" y="8155878"/>
            <a:ext cx="7029574" cy="472303"/>
          </a:xfrm>
          <a:prstGeom prst="rect">
            <a:avLst/>
          </a:prstGeom>
        </p:spPr>
        <p:txBody>
          <a:bodyPr lIns="0" tIns="0" rIns="0" bIns="0" rtlCol="0" anchor="t">
            <a:spAutoFit/>
          </a:bodyPr>
          <a:lstStyle/>
          <a:p>
            <a:pPr>
              <a:lnSpc>
                <a:spcPts val="3700"/>
              </a:lnSpc>
              <a:spcBef>
                <a:spcPct val="0"/>
              </a:spcBef>
            </a:pPr>
            <a:r>
              <a:rPr lang="en-US" sz="2643">
                <a:solidFill>
                  <a:srgbClr val="000000"/>
                </a:solidFill>
                <a:latin typeface="Poppins Bold"/>
              </a:rPr>
              <a:t>Clients Use Behavior Learning</a:t>
            </a:r>
          </a:p>
        </p:txBody>
      </p:sp>
      <p:sp>
        <p:nvSpPr>
          <p:cNvPr id="38" name="TextBox 38"/>
          <p:cNvSpPr txBox="1"/>
          <p:nvPr/>
        </p:nvSpPr>
        <p:spPr>
          <a:xfrm>
            <a:off x="10229726" y="3900922"/>
            <a:ext cx="7029574" cy="1163768"/>
          </a:xfrm>
          <a:prstGeom prst="rect">
            <a:avLst/>
          </a:prstGeom>
        </p:spPr>
        <p:txBody>
          <a:bodyPr lIns="0" tIns="0" rIns="0" bIns="0" rtlCol="0" anchor="t">
            <a:spAutoFit/>
          </a:bodyPr>
          <a:lstStyle/>
          <a:p>
            <a:pPr algn="just">
              <a:lnSpc>
                <a:spcPts val="1869"/>
              </a:lnSpc>
            </a:pPr>
            <a:r>
              <a:rPr lang="en-US" sz="1558">
                <a:solidFill>
                  <a:srgbClr val="000000"/>
                </a:solidFill>
                <a:latin typeface="Poppins"/>
              </a:rPr>
              <a:t>The project prioritizes addressing specific client demands by establishing a streamlined monthly billing system and offering real-time access to current usage status. Furthermore, it aims to meet client expectations by developing robust tools for evaluating and projecting next month's usage patterns based on existing data.</a:t>
            </a:r>
          </a:p>
        </p:txBody>
      </p:sp>
      <p:sp>
        <p:nvSpPr>
          <p:cNvPr id="39" name="TextBox 39"/>
          <p:cNvSpPr txBox="1"/>
          <p:nvPr/>
        </p:nvSpPr>
        <p:spPr>
          <a:xfrm>
            <a:off x="10211048" y="5542187"/>
            <a:ext cx="7029574" cy="702071"/>
          </a:xfrm>
          <a:prstGeom prst="rect">
            <a:avLst/>
          </a:prstGeom>
        </p:spPr>
        <p:txBody>
          <a:bodyPr lIns="0" tIns="0" rIns="0" bIns="0" rtlCol="0" anchor="t">
            <a:spAutoFit/>
          </a:bodyPr>
          <a:lstStyle/>
          <a:p>
            <a:pPr algn="just">
              <a:lnSpc>
                <a:spcPts val="1869"/>
              </a:lnSpc>
            </a:pPr>
            <a:r>
              <a:rPr lang="en-US" sz="1558">
                <a:solidFill>
                  <a:srgbClr val="000000"/>
                </a:solidFill>
                <a:latin typeface="Poppins"/>
              </a:rPr>
              <a:t>In phase two, the project undertakes intricate processes for data acquisition and refinement, meticulously addressing predefined queries within the established cloud-based environment.</a:t>
            </a:r>
          </a:p>
        </p:txBody>
      </p:sp>
      <p:sp>
        <p:nvSpPr>
          <p:cNvPr id="40" name="TextBox 40"/>
          <p:cNvSpPr txBox="1"/>
          <p:nvPr/>
        </p:nvSpPr>
        <p:spPr>
          <a:xfrm>
            <a:off x="10229726" y="7139482"/>
            <a:ext cx="7029574" cy="702071"/>
          </a:xfrm>
          <a:prstGeom prst="rect">
            <a:avLst/>
          </a:prstGeom>
        </p:spPr>
        <p:txBody>
          <a:bodyPr lIns="0" tIns="0" rIns="0" bIns="0" rtlCol="0" anchor="t">
            <a:spAutoFit/>
          </a:bodyPr>
          <a:lstStyle/>
          <a:p>
            <a:pPr algn="just">
              <a:lnSpc>
                <a:spcPts val="1869"/>
              </a:lnSpc>
            </a:pPr>
            <a:r>
              <a:rPr lang="en-US" sz="1558">
                <a:solidFill>
                  <a:srgbClr val="000000"/>
                </a:solidFill>
                <a:latin typeface="Poppins"/>
              </a:rPr>
              <a:t>In the third phase, the project focuses on creating aesthetically pleasing data visualizations that are customized to the client's requirements, accentuating the specific features.</a:t>
            </a:r>
          </a:p>
        </p:txBody>
      </p:sp>
      <p:sp>
        <p:nvSpPr>
          <p:cNvPr id="41" name="TextBox 41"/>
          <p:cNvSpPr txBox="1"/>
          <p:nvPr/>
        </p:nvSpPr>
        <p:spPr>
          <a:xfrm>
            <a:off x="10229726" y="8711451"/>
            <a:ext cx="7029574" cy="932919"/>
          </a:xfrm>
          <a:prstGeom prst="rect">
            <a:avLst/>
          </a:prstGeom>
        </p:spPr>
        <p:txBody>
          <a:bodyPr lIns="0" tIns="0" rIns="0" bIns="0" rtlCol="0" anchor="t">
            <a:spAutoFit/>
          </a:bodyPr>
          <a:lstStyle/>
          <a:p>
            <a:pPr algn="just">
              <a:lnSpc>
                <a:spcPts val="1869"/>
              </a:lnSpc>
            </a:pPr>
            <a:r>
              <a:rPr lang="en-US" sz="1558">
                <a:solidFill>
                  <a:srgbClr val="000000"/>
                </a:solidFill>
                <a:latin typeface="Poppins"/>
              </a:rPr>
              <a:t>In a subsequent phase, the system employs a learning model to detect prevalent client queries. It subsequently formulates new queries for subsequent processing and analysis, effectively adapting to evolving user preferences.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txBody>
            <a:bodyPr/>
            <a:lstStyle/>
            <a:p>
              <a:endParaRPr lang="en-US"/>
            </a:p>
          </p:txBody>
        </p:sp>
        <p:sp>
          <p:nvSpPr>
            <p:cNvPr id="6" name="TextBox 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txBody>
            <a:bodyPr/>
            <a:lstStyle/>
            <a:p>
              <a:endParaRPr lang="en-US"/>
            </a:p>
          </p:txBody>
        </p:sp>
        <p:sp>
          <p:nvSpPr>
            <p:cNvPr id="9" name="TextBox 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014510" y="1617292"/>
            <a:ext cx="14258980" cy="704850"/>
          </a:xfrm>
          <a:prstGeom prst="rect">
            <a:avLst/>
          </a:prstGeom>
        </p:spPr>
        <p:txBody>
          <a:bodyPr lIns="0" tIns="0" rIns="0" bIns="0" rtlCol="0" anchor="t">
            <a:spAutoFit/>
          </a:bodyPr>
          <a:lstStyle/>
          <a:p>
            <a:pPr algn="ctr">
              <a:lnSpc>
                <a:spcPts val="5174"/>
              </a:lnSpc>
            </a:pPr>
            <a:r>
              <a:rPr lang="en-US" sz="4500" dirty="0">
                <a:solidFill>
                  <a:srgbClr val="000000"/>
                </a:solidFill>
                <a:latin typeface="Poppins Bold"/>
              </a:rPr>
              <a:t>Solution Architecture</a:t>
            </a:r>
          </a:p>
        </p:txBody>
      </p:sp>
      <p:sp>
        <p:nvSpPr>
          <p:cNvPr id="11" name="Freeform 11"/>
          <p:cNvSpPr/>
          <p:nvPr/>
        </p:nvSpPr>
        <p:spPr>
          <a:xfrm>
            <a:off x="3086353" y="2981191"/>
            <a:ext cx="12115294" cy="5087006"/>
          </a:xfrm>
          <a:custGeom>
            <a:avLst/>
            <a:gdLst/>
            <a:ahLst/>
            <a:cxnLst/>
            <a:rect l="l" t="t" r="r" b="b"/>
            <a:pathLst>
              <a:path w="12115294" h="5087006">
                <a:moveTo>
                  <a:pt x="0" y="0"/>
                </a:moveTo>
                <a:lnTo>
                  <a:pt x="12115294" y="0"/>
                </a:lnTo>
                <a:lnTo>
                  <a:pt x="12115294" y="5087006"/>
                </a:lnTo>
                <a:lnTo>
                  <a:pt x="0" y="5087006"/>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3">
              <a:extLst>
                <a:ext uri="{96DAC541-7B7A-43D3-8B79-37D633B846F1}">
                  <asvg:svgBlip xmlns:asvg="http://schemas.microsoft.com/office/drawing/2016/SVG/main" r:embed="rId4"/>
                </a:ext>
              </a:extLst>
            </a:blip>
            <a:stretch>
              <a:fillRect r="-75183"/>
            </a:stretch>
          </a:blipFill>
        </p:spPr>
        <p:txBody>
          <a:bodyPr/>
          <a:lstStyle/>
          <a:p>
            <a:endParaRPr lang="en-US"/>
          </a:p>
        </p:txBody>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3">
              <a:extLst>
                <a:ext uri="{96DAC541-7B7A-43D3-8B79-37D633B846F1}">
                  <asvg:svgBlip xmlns:asvg="http://schemas.microsoft.com/office/drawing/2016/SVG/main" r:embed="rId4"/>
                </a:ext>
              </a:extLst>
            </a:blip>
            <a:stretch>
              <a:fillRect r="-75183"/>
            </a:stretch>
          </a:blipFill>
        </p:spPr>
        <p:txBody>
          <a:bodyPr/>
          <a:lstStyle/>
          <a:p>
            <a:endParaRPr lang="en-US"/>
          </a:p>
        </p:txBody>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txBody>
            <a:bodyPr/>
            <a:lstStyle/>
            <a:p>
              <a:endParaRPr lang="en-US"/>
            </a:p>
          </p:txBody>
        </p:sp>
        <p:sp>
          <p:nvSpPr>
            <p:cNvPr id="6" name="TextBox 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txBody>
            <a:bodyPr/>
            <a:lstStyle/>
            <a:p>
              <a:endParaRPr lang="en-US"/>
            </a:p>
          </p:txBody>
        </p:sp>
        <p:sp>
          <p:nvSpPr>
            <p:cNvPr id="9" name="TextBox 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5126085" y="1979242"/>
            <a:ext cx="8033269" cy="5300301"/>
          </a:xfrm>
          <a:custGeom>
            <a:avLst/>
            <a:gdLst/>
            <a:ahLst/>
            <a:cxnLst/>
            <a:rect l="l" t="t" r="r" b="b"/>
            <a:pathLst>
              <a:path w="8033269" h="5300301">
                <a:moveTo>
                  <a:pt x="0" y="0"/>
                </a:moveTo>
                <a:lnTo>
                  <a:pt x="8033269" y="0"/>
                </a:lnTo>
                <a:lnTo>
                  <a:pt x="8033269" y="5300301"/>
                </a:lnTo>
                <a:lnTo>
                  <a:pt x="0" y="5300301"/>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4012912" y="1009650"/>
            <a:ext cx="10262177" cy="704850"/>
          </a:xfrm>
          <a:prstGeom prst="rect">
            <a:avLst/>
          </a:prstGeom>
        </p:spPr>
        <p:txBody>
          <a:bodyPr lIns="0" tIns="0" rIns="0" bIns="0" rtlCol="0" anchor="t">
            <a:spAutoFit/>
          </a:bodyPr>
          <a:lstStyle/>
          <a:p>
            <a:pPr algn="ctr">
              <a:lnSpc>
                <a:spcPts val="5174"/>
              </a:lnSpc>
            </a:pPr>
            <a:r>
              <a:rPr lang="en-US" sz="4500">
                <a:solidFill>
                  <a:srgbClr val="000000"/>
                </a:solidFill>
                <a:latin typeface="Poppins Bold"/>
              </a:rPr>
              <a:t>Login Screen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txBody>
            <a:bodyPr/>
            <a:lstStyle/>
            <a:p>
              <a:endParaRPr lang="en-US"/>
            </a:p>
          </p:txBody>
        </p:sp>
        <p:sp>
          <p:nvSpPr>
            <p:cNvPr id="6" name="TextBox 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txBody>
            <a:bodyPr/>
            <a:lstStyle/>
            <a:p>
              <a:endParaRPr lang="en-US"/>
            </a:p>
          </p:txBody>
        </p:sp>
        <p:sp>
          <p:nvSpPr>
            <p:cNvPr id="9" name="TextBox 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891859" y="1163271"/>
            <a:ext cx="12479110" cy="3420569"/>
          </a:xfrm>
          <a:custGeom>
            <a:avLst/>
            <a:gdLst/>
            <a:ahLst/>
            <a:cxnLst/>
            <a:rect l="l" t="t" r="r" b="b"/>
            <a:pathLst>
              <a:path w="12479110" h="3420569">
                <a:moveTo>
                  <a:pt x="0" y="0"/>
                </a:moveTo>
                <a:lnTo>
                  <a:pt x="12479111" y="0"/>
                </a:lnTo>
                <a:lnTo>
                  <a:pt x="12479111" y="3420569"/>
                </a:lnTo>
                <a:lnTo>
                  <a:pt x="0" y="3420569"/>
                </a:lnTo>
                <a:lnTo>
                  <a:pt x="0" y="0"/>
                </a:lnTo>
                <a:close/>
              </a:path>
            </a:pathLst>
          </a:custGeom>
          <a:blipFill>
            <a:blip r:embed="rId4"/>
            <a:stretch>
              <a:fillRect/>
            </a:stretch>
          </a:blipFill>
        </p:spPr>
        <p:txBody>
          <a:bodyPr/>
          <a:lstStyle/>
          <a:p>
            <a:endParaRPr lang="en-US"/>
          </a:p>
        </p:txBody>
      </p:sp>
      <p:sp>
        <p:nvSpPr>
          <p:cNvPr id="11" name="Freeform 11"/>
          <p:cNvSpPr/>
          <p:nvPr/>
        </p:nvSpPr>
        <p:spPr>
          <a:xfrm>
            <a:off x="2917030" y="5610711"/>
            <a:ext cx="12453939" cy="4228127"/>
          </a:xfrm>
          <a:custGeom>
            <a:avLst/>
            <a:gdLst/>
            <a:ahLst/>
            <a:cxnLst/>
            <a:rect l="l" t="t" r="r" b="b"/>
            <a:pathLst>
              <a:path w="12453939" h="4228127">
                <a:moveTo>
                  <a:pt x="0" y="0"/>
                </a:moveTo>
                <a:lnTo>
                  <a:pt x="12453940" y="0"/>
                </a:lnTo>
                <a:lnTo>
                  <a:pt x="12453940" y="4228128"/>
                </a:lnTo>
                <a:lnTo>
                  <a:pt x="0" y="4228128"/>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4012912" y="215472"/>
            <a:ext cx="10262177" cy="704850"/>
          </a:xfrm>
          <a:prstGeom prst="rect">
            <a:avLst/>
          </a:prstGeom>
        </p:spPr>
        <p:txBody>
          <a:bodyPr lIns="0" tIns="0" rIns="0" bIns="0" rtlCol="0" anchor="t">
            <a:spAutoFit/>
          </a:bodyPr>
          <a:lstStyle/>
          <a:p>
            <a:pPr algn="ctr">
              <a:lnSpc>
                <a:spcPts val="5174"/>
              </a:lnSpc>
            </a:pPr>
            <a:r>
              <a:rPr lang="en-US" sz="4500">
                <a:solidFill>
                  <a:srgbClr val="000000"/>
                </a:solidFill>
                <a:latin typeface="Poppins Bold"/>
              </a:rPr>
              <a:t>User's Devices</a:t>
            </a:r>
          </a:p>
        </p:txBody>
      </p:sp>
      <p:sp>
        <p:nvSpPr>
          <p:cNvPr id="13" name="TextBox 13"/>
          <p:cNvSpPr txBox="1"/>
          <p:nvPr/>
        </p:nvSpPr>
        <p:spPr>
          <a:xfrm>
            <a:off x="3627923" y="4781550"/>
            <a:ext cx="10262177" cy="704850"/>
          </a:xfrm>
          <a:prstGeom prst="rect">
            <a:avLst/>
          </a:prstGeom>
        </p:spPr>
        <p:txBody>
          <a:bodyPr lIns="0" tIns="0" rIns="0" bIns="0" rtlCol="0" anchor="t">
            <a:spAutoFit/>
          </a:bodyPr>
          <a:lstStyle/>
          <a:p>
            <a:pPr algn="ctr">
              <a:lnSpc>
                <a:spcPts val="5174"/>
              </a:lnSpc>
            </a:pPr>
            <a:r>
              <a:rPr lang="en-US" sz="4500">
                <a:solidFill>
                  <a:srgbClr val="000000"/>
                </a:solidFill>
                <a:latin typeface="Poppins Bold"/>
              </a:rPr>
              <a:t>Messages Summary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txBody>
          <a:bodyPr/>
          <a:lstStyle/>
          <a:p>
            <a:endParaRPr lang="en-US"/>
          </a:p>
        </p:txBody>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txBody>
            <a:bodyPr/>
            <a:lstStyle/>
            <a:p>
              <a:endParaRPr lang="en-US"/>
            </a:p>
          </p:txBody>
        </p:sp>
        <p:sp>
          <p:nvSpPr>
            <p:cNvPr id="6" name="TextBox 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txBody>
            <a:bodyPr/>
            <a:lstStyle/>
            <a:p>
              <a:endParaRPr lang="en-US"/>
            </a:p>
          </p:txBody>
        </p:sp>
        <p:sp>
          <p:nvSpPr>
            <p:cNvPr id="9" name="TextBox 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341512" y="2464532"/>
            <a:ext cx="13604975" cy="4681554"/>
          </a:xfrm>
          <a:custGeom>
            <a:avLst/>
            <a:gdLst/>
            <a:ahLst/>
            <a:cxnLst/>
            <a:rect l="l" t="t" r="r" b="b"/>
            <a:pathLst>
              <a:path w="13604975" h="4681554">
                <a:moveTo>
                  <a:pt x="0" y="0"/>
                </a:moveTo>
                <a:lnTo>
                  <a:pt x="13604976" y="0"/>
                </a:lnTo>
                <a:lnTo>
                  <a:pt x="13604976" y="4681553"/>
                </a:lnTo>
                <a:lnTo>
                  <a:pt x="0" y="4681553"/>
                </a:lnTo>
                <a:lnTo>
                  <a:pt x="0" y="0"/>
                </a:lnTo>
                <a:close/>
              </a:path>
            </a:pathLst>
          </a:custGeom>
          <a:blipFill>
            <a:blip r:embed="rId4"/>
            <a:stretch>
              <a:fillRect l="-8033" r="-8033"/>
            </a:stretch>
          </a:blipFill>
        </p:spPr>
        <p:txBody>
          <a:bodyPr/>
          <a:lstStyle/>
          <a:p>
            <a:endParaRPr lang="en-US"/>
          </a:p>
        </p:txBody>
      </p:sp>
      <p:sp>
        <p:nvSpPr>
          <p:cNvPr id="11" name="TextBox 11"/>
          <p:cNvSpPr txBox="1"/>
          <p:nvPr/>
        </p:nvSpPr>
        <p:spPr>
          <a:xfrm>
            <a:off x="3317468" y="1497595"/>
            <a:ext cx="10262177" cy="1362075"/>
          </a:xfrm>
          <a:prstGeom prst="rect">
            <a:avLst/>
          </a:prstGeom>
        </p:spPr>
        <p:txBody>
          <a:bodyPr lIns="0" tIns="0" rIns="0" bIns="0" rtlCol="0" anchor="t">
            <a:spAutoFit/>
          </a:bodyPr>
          <a:lstStyle/>
          <a:p>
            <a:pPr algn="ctr">
              <a:lnSpc>
                <a:spcPts val="5174"/>
              </a:lnSpc>
            </a:pPr>
            <a:r>
              <a:rPr lang="en-US" sz="4500">
                <a:solidFill>
                  <a:srgbClr val="000000"/>
                </a:solidFill>
                <a:latin typeface="Poppins Bold"/>
              </a:rPr>
              <a:t>Pre Billing view</a:t>
            </a:r>
          </a:p>
          <a:p>
            <a:pPr algn="ctr">
              <a:lnSpc>
                <a:spcPts val="5174"/>
              </a:lnSpc>
            </a:pPr>
            <a:endParaRPr lang="en-US" sz="4500">
              <a:solidFill>
                <a:srgbClr val="000000"/>
              </a:solidFill>
              <a:latin typeface="Poppi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652</Words>
  <Application>Microsoft Office PowerPoint</Application>
  <PresentationFormat>מותאם אישית</PresentationFormat>
  <Paragraphs>56</Paragraphs>
  <Slides>14</Slides>
  <Notes>2</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14</vt:i4>
      </vt:variant>
    </vt:vector>
  </HeadingPairs>
  <TitlesOfParts>
    <vt:vector size="22" baseType="lpstr">
      <vt:lpstr>Poppins Semi-Bold</vt:lpstr>
      <vt:lpstr>Poppins</vt:lpstr>
      <vt:lpstr>Roboto</vt:lpstr>
      <vt:lpstr>Arimo</vt:lpstr>
      <vt:lpstr>Calibri</vt:lpstr>
      <vt:lpstr>Arial</vt:lpstr>
      <vt:lpstr>Poppins Bold</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גמר - מצגת</dc:title>
  <cp:lastModifiedBy>גל בריימוק</cp:lastModifiedBy>
  <cp:revision>6</cp:revision>
  <dcterms:created xsi:type="dcterms:W3CDTF">2006-08-16T00:00:00Z</dcterms:created>
  <dcterms:modified xsi:type="dcterms:W3CDTF">2023-08-16T11:23:36Z</dcterms:modified>
  <dc:identifier>DAFrbwugzaU</dc:identifier>
</cp:coreProperties>
</file>